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7"/>
  </p:notesMasterIdLst>
  <p:handoutMasterIdLst>
    <p:handoutMasterId r:id="rId48"/>
  </p:handoutMasterIdLst>
  <p:sldIdLst>
    <p:sldId id="258" r:id="rId2"/>
    <p:sldId id="385" r:id="rId3"/>
    <p:sldId id="465" r:id="rId4"/>
    <p:sldId id="427" r:id="rId5"/>
    <p:sldId id="428" r:id="rId6"/>
    <p:sldId id="475" r:id="rId7"/>
    <p:sldId id="477" r:id="rId8"/>
    <p:sldId id="476" r:id="rId9"/>
    <p:sldId id="478" r:id="rId10"/>
    <p:sldId id="479" r:id="rId11"/>
    <p:sldId id="473" r:id="rId12"/>
    <p:sldId id="474" r:id="rId13"/>
    <p:sldId id="472" r:id="rId14"/>
    <p:sldId id="429" r:id="rId15"/>
    <p:sldId id="430" r:id="rId16"/>
    <p:sldId id="431" r:id="rId17"/>
    <p:sldId id="432" r:id="rId18"/>
    <p:sldId id="433" r:id="rId19"/>
    <p:sldId id="468" r:id="rId20"/>
    <p:sldId id="469" r:id="rId21"/>
    <p:sldId id="482" r:id="rId22"/>
    <p:sldId id="438" r:id="rId23"/>
    <p:sldId id="480" r:id="rId24"/>
    <p:sldId id="440" r:id="rId25"/>
    <p:sldId id="441" r:id="rId26"/>
    <p:sldId id="442" r:id="rId27"/>
    <p:sldId id="443" r:id="rId28"/>
    <p:sldId id="444" r:id="rId29"/>
    <p:sldId id="445" r:id="rId30"/>
    <p:sldId id="446" r:id="rId31"/>
    <p:sldId id="447" r:id="rId32"/>
    <p:sldId id="448" r:id="rId33"/>
    <p:sldId id="449" r:id="rId34"/>
    <p:sldId id="451" r:id="rId35"/>
    <p:sldId id="481" r:id="rId36"/>
    <p:sldId id="450" r:id="rId37"/>
    <p:sldId id="452" r:id="rId38"/>
    <p:sldId id="453" r:id="rId39"/>
    <p:sldId id="454" r:id="rId40"/>
    <p:sldId id="471" r:id="rId41"/>
    <p:sldId id="436" r:id="rId42"/>
    <p:sldId id="437" r:id="rId43"/>
    <p:sldId id="470" r:id="rId44"/>
    <p:sldId id="483" r:id="rId45"/>
    <p:sldId id="464" r:id="rId46"/>
  </p:sldIdLst>
  <p:sldSz cx="9144000" cy="6858000" type="screen4x3"/>
  <p:notesSz cx="6858000" cy="91440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0000"/>
    <a:srgbClr val="6600CC"/>
    <a:srgbClr val="0033CC"/>
    <a:srgbClr val="FFC000"/>
    <a:srgbClr val="009900"/>
    <a:srgbClr val="FFFF00"/>
    <a:srgbClr val="0099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2779" autoAdjust="0"/>
  </p:normalViewPr>
  <p:slideViewPr>
    <p:cSldViewPr>
      <p:cViewPr varScale="1">
        <p:scale>
          <a:sx n="83" d="100"/>
          <a:sy n="83" d="100"/>
        </p:scale>
        <p:origin x="879"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088"/>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vl1pPr>
          </a:lstStyle>
          <a:p>
            <a:pPr>
              <a:defRPr/>
            </a:pPr>
            <a:fld id="{FAD2802E-C315-4609-B5F5-3AE722F48075}" type="slidenum">
              <a:rPr lang="en-US"/>
              <a:pPr>
                <a:defRPr/>
              </a:pPr>
              <a:t>‹#›</a:t>
            </a:fld>
            <a:endParaRPr lang="en-US"/>
          </a:p>
        </p:txBody>
      </p:sp>
    </p:spTree>
    <p:extLst>
      <p:ext uri="{BB962C8B-B14F-4D97-AF65-F5344CB8AC3E}">
        <p14:creationId xmlns:p14="http://schemas.microsoft.com/office/powerpoint/2010/main" val="51386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399426D-20A7-477C-A872-C344D869AC40}" type="datetimeFigureOut">
              <a:rPr lang="en-US"/>
              <a:pPr>
                <a:defRPr/>
              </a:pPr>
              <a:t>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BB6698F-19EC-445F-938C-011B50414F37}" type="slidenum">
              <a:rPr lang="en-US"/>
              <a:pPr>
                <a:defRPr/>
              </a:pPr>
              <a:t>‹#›</a:t>
            </a:fld>
            <a:endParaRPr lang="en-US"/>
          </a:p>
        </p:txBody>
      </p:sp>
    </p:spTree>
    <p:extLst>
      <p:ext uri="{BB962C8B-B14F-4D97-AF65-F5344CB8AC3E}">
        <p14:creationId xmlns:p14="http://schemas.microsoft.com/office/powerpoint/2010/main" val="404234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noFill/>
          <a:ln>
            <a:miter lim="800000"/>
            <a:headEnd/>
            <a:tailEnd/>
          </a:ln>
        </p:spPr>
        <p:txBody>
          <a:bodyPr/>
          <a:lstStyle/>
          <a:p>
            <a:fld id="{45BE4FD0-CFED-46D3-A275-7FB710220410}" type="slidenum">
              <a:rPr lang="en-US" smtClean="0"/>
              <a:pPr/>
              <a:t>0</a:t>
            </a:fld>
            <a:endParaRPr lang="en-US" dirty="0"/>
          </a:p>
        </p:txBody>
      </p:sp>
    </p:spTree>
    <p:extLst>
      <p:ext uri="{BB962C8B-B14F-4D97-AF65-F5344CB8AC3E}">
        <p14:creationId xmlns:p14="http://schemas.microsoft.com/office/powerpoint/2010/main" val="2936247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11</a:t>
            </a:fld>
            <a:endParaRPr lang="en-US"/>
          </a:p>
        </p:txBody>
      </p:sp>
    </p:spTree>
    <p:extLst>
      <p:ext uri="{BB962C8B-B14F-4D97-AF65-F5344CB8AC3E}">
        <p14:creationId xmlns:p14="http://schemas.microsoft.com/office/powerpoint/2010/main" val="298662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13</a:t>
            </a:fld>
            <a:endParaRPr lang="en-US"/>
          </a:p>
        </p:txBody>
      </p:sp>
    </p:spTree>
    <p:extLst>
      <p:ext uri="{BB962C8B-B14F-4D97-AF65-F5344CB8AC3E}">
        <p14:creationId xmlns:p14="http://schemas.microsoft.com/office/powerpoint/2010/main" val="155091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14</a:t>
            </a:fld>
            <a:endParaRPr lang="en-US"/>
          </a:p>
        </p:txBody>
      </p:sp>
    </p:spTree>
    <p:extLst>
      <p:ext uri="{BB962C8B-B14F-4D97-AF65-F5344CB8AC3E}">
        <p14:creationId xmlns:p14="http://schemas.microsoft.com/office/powerpoint/2010/main" val="215774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15</a:t>
            </a:fld>
            <a:endParaRPr lang="en-US"/>
          </a:p>
        </p:txBody>
      </p:sp>
    </p:spTree>
    <p:extLst>
      <p:ext uri="{BB962C8B-B14F-4D97-AF65-F5344CB8AC3E}">
        <p14:creationId xmlns:p14="http://schemas.microsoft.com/office/powerpoint/2010/main" val="316613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E2AE48FA-9AE0-4D1F-8AC6-FF0EA7FABE9E}" type="slidenum">
              <a:rPr lang="en-US" sz="1200"/>
              <a:pPr algn="r" eaLnBrk="1" hangingPunct="1"/>
              <a:t>16</a:t>
            </a:fld>
            <a:endParaRPr lang="en-US"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17</a:t>
            </a:fld>
            <a:endParaRPr lang="en-US"/>
          </a:p>
        </p:txBody>
      </p:sp>
    </p:spTree>
    <p:extLst>
      <p:ext uri="{BB962C8B-B14F-4D97-AF65-F5344CB8AC3E}">
        <p14:creationId xmlns:p14="http://schemas.microsoft.com/office/powerpoint/2010/main" val="3530532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20</a:t>
            </a:fld>
            <a:endParaRPr lang="en-US"/>
          </a:p>
        </p:txBody>
      </p:sp>
    </p:spTree>
    <p:extLst>
      <p:ext uri="{BB962C8B-B14F-4D97-AF65-F5344CB8AC3E}">
        <p14:creationId xmlns:p14="http://schemas.microsoft.com/office/powerpoint/2010/main" val="160237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21</a:t>
            </a:fld>
            <a:endParaRPr lang="en-US"/>
          </a:p>
        </p:txBody>
      </p:sp>
    </p:spTree>
    <p:extLst>
      <p:ext uri="{BB962C8B-B14F-4D97-AF65-F5344CB8AC3E}">
        <p14:creationId xmlns:p14="http://schemas.microsoft.com/office/powerpoint/2010/main" val="4209779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22</a:t>
            </a:fld>
            <a:endParaRPr lang="en-US"/>
          </a:p>
        </p:txBody>
      </p:sp>
    </p:spTree>
    <p:extLst>
      <p:ext uri="{BB962C8B-B14F-4D97-AF65-F5344CB8AC3E}">
        <p14:creationId xmlns:p14="http://schemas.microsoft.com/office/powerpoint/2010/main" val="654037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23</a:t>
            </a:fld>
            <a:endParaRPr lang="en-US"/>
          </a:p>
        </p:txBody>
      </p:sp>
    </p:spTree>
    <p:extLst>
      <p:ext uri="{BB962C8B-B14F-4D97-AF65-F5344CB8AC3E}">
        <p14:creationId xmlns:p14="http://schemas.microsoft.com/office/powerpoint/2010/main" val="419471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80EE1DF7-FD95-4D0E-99D0-8D595AC9600E}" type="slidenum">
              <a:rPr lang="en-US" sz="1200" smtClean="0"/>
              <a:pPr eaLnBrk="1" hangingPunct="1"/>
              <a:t>1</a:t>
            </a:fld>
            <a:endParaRPr lang="en-US" sz="1200" dirty="0"/>
          </a:p>
        </p:txBody>
      </p:sp>
    </p:spTree>
    <p:extLst>
      <p:ext uri="{BB962C8B-B14F-4D97-AF65-F5344CB8AC3E}">
        <p14:creationId xmlns:p14="http://schemas.microsoft.com/office/powerpoint/2010/main" val="230055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24</a:t>
            </a:fld>
            <a:endParaRPr lang="en-US" dirty="0"/>
          </a:p>
        </p:txBody>
      </p:sp>
    </p:spTree>
    <p:extLst>
      <p:ext uri="{BB962C8B-B14F-4D97-AF65-F5344CB8AC3E}">
        <p14:creationId xmlns:p14="http://schemas.microsoft.com/office/powerpoint/2010/main" val="101345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25</a:t>
            </a:fld>
            <a:endParaRPr lang="en-US"/>
          </a:p>
        </p:txBody>
      </p:sp>
    </p:spTree>
    <p:extLst>
      <p:ext uri="{BB962C8B-B14F-4D97-AF65-F5344CB8AC3E}">
        <p14:creationId xmlns:p14="http://schemas.microsoft.com/office/powerpoint/2010/main" val="3581030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26</a:t>
            </a:fld>
            <a:endParaRPr lang="en-US" dirty="0"/>
          </a:p>
        </p:txBody>
      </p:sp>
    </p:spTree>
    <p:extLst>
      <p:ext uri="{BB962C8B-B14F-4D97-AF65-F5344CB8AC3E}">
        <p14:creationId xmlns:p14="http://schemas.microsoft.com/office/powerpoint/2010/main" val="2126945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27</a:t>
            </a:fld>
            <a:endParaRPr lang="en-US" dirty="0"/>
          </a:p>
        </p:txBody>
      </p:sp>
    </p:spTree>
    <p:extLst>
      <p:ext uri="{BB962C8B-B14F-4D97-AF65-F5344CB8AC3E}">
        <p14:creationId xmlns:p14="http://schemas.microsoft.com/office/powerpoint/2010/main" val="553002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28</a:t>
            </a:fld>
            <a:endParaRPr lang="en-US" dirty="0"/>
          </a:p>
        </p:txBody>
      </p:sp>
    </p:spTree>
    <p:extLst>
      <p:ext uri="{BB962C8B-B14F-4D97-AF65-F5344CB8AC3E}">
        <p14:creationId xmlns:p14="http://schemas.microsoft.com/office/powerpoint/2010/main" val="2776898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29</a:t>
            </a:fld>
            <a:endParaRPr lang="en-US" dirty="0"/>
          </a:p>
        </p:txBody>
      </p:sp>
    </p:spTree>
    <p:extLst>
      <p:ext uri="{BB962C8B-B14F-4D97-AF65-F5344CB8AC3E}">
        <p14:creationId xmlns:p14="http://schemas.microsoft.com/office/powerpoint/2010/main" val="111041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31</a:t>
            </a:fld>
            <a:endParaRPr lang="en-US"/>
          </a:p>
        </p:txBody>
      </p:sp>
    </p:spTree>
    <p:extLst>
      <p:ext uri="{BB962C8B-B14F-4D97-AF65-F5344CB8AC3E}">
        <p14:creationId xmlns:p14="http://schemas.microsoft.com/office/powerpoint/2010/main" val="3753098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33</a:t>
            </a:fld>
            <a:endParaRPr lang="en-US"/>
          </a:p>
        </p:txBody>
      </p:sp>
    </p:spTree>
    <p:extLst>
      <p:ext uri="{BB962C8B-B14F-4D97-AF65-F5344CB8AC3E}">
        <p14:creationId xmlns:p14="http://schemas.microsoft.com/office/powerpoint/2010/main" val="3930076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34</a:t>
            </a:fld>
            <a:endParaRPr lang="en-US"/>
          </a:p>
        </p:txBody>
      </p:sp>
    </p:spTree>
    <p:extLst>
      <p:ext uri="{BB962C8B-B14F-4D97-AF65-F5344CB8AC3E}">
        <p14:creationId xmlns:p14="http://schemas.microsoft.com/office/powerpoint/2010/main" val="626861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272E798-F1B6-42FB-9521-4B99FAB90987}" type="slidenum">
              <a:rPr lang="en-US" sz="1200" smtClean="0"/>
              <a:pPr eaLnBrk="1" hangingPunct="1"/>
              <a:t>37</a:t>
            </a:fld>
            <a:endParaRPr lang="en-US" sz="120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3</a:t>
            </a:fld>
            <a:endParaRPr lang="en-US"/>
          </a:p>
        </p:txBody>
      </p:sp>
    </p:spTree>
    <p:extLst>
      <p:ext uri="{BB962C8B-B14F-4D97-AF65-F5344CB8AC3E}">
        <p14:creationId xmlns:p14="http://schemas.microsoft.com/office/powerpoint/2010/main" val="291317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Notes accompanying NREL PV efficiency-chart.png</a:t>
            </a:r>
          </a:p>
          <a:p>
            <a:r>
              <a:rPr lang="en-US" sz="1200" kern="1200" dirty="0">
                <a:solidFill>
                  <a:schemeClr val="tx1"/>
                </a:solidFill>
                <a:effectLst/>
                <a:latin typeface="+mn-lt"/>
                <a:ea typeface="+mn-ea"/>
                <a:cs typeface="+mn-cs"/>
              </a:rPr>
              <a:t>https://www.nrel.gov/pv/assets/pdfs/cell_efficiency_explanatory_notes.pdf  (accessed 9 Feb 2018)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National Renewable Energy Laboratory (NREL) maintains a plot of compiled values of highest confirmed conversion efficiencies for research cells, from 1976 to the present, for a range of photovoltaic technologies.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Devices included in this plot of the current state of the art have efficiencies that are confirmed by independent, recognized test labs (e.g., NREL, AIST, Fraunhofer) and are reported on a standardized basis. The measurements for new entries must be with respect to Standard Test  or Reporting Conditions (STC) as defined by the global reference spectrum for flat-plate devices and the direct reference spectrum for concentrator devices as listed in standards IEC 60904-3 edition 2 or ASTM G173. The reference temperature is 25°C and the area is the cell total area or the area defined by an aperture.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Cell efficiency results are provided within different families of semiconductors: (1) multijunction cells, (2) single-junction gallium arsenide cells, (3) crystalline silicon cells, (4) thin- film technologies, and (5) emerging photovoltaics. Some 26 different subcategories are indicated by distinctive colored symbols.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most recent world record for each technology is highlighted along the right edge in a flag that contains the efficiency and the symbol of the technology. The company or group that fabricated the device for each most-recent record is bolded on the plot.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information plotted by NREL is provided in good faith, but NREL cannot accept direct responsibility for any errors or omissions. The plot is not copyrighted and may be used in presentations and publications, with a notation included that states: “This plot is courtesy of the National Renewable Energy Laboratory, Golden, CO.”</a:t>
            </a:r>
          </a:p>
          <a:p>
            <a:endParaRPr lang="en-US" dirty="0"/>
          </a:p>
        </p:txBody>
      </p:sp>
      <p:sp>
        <p:nvSpPr>
          <p:cNvPr id="4" name="Slide Number Placeholder 3"/>
          <p:cNvSpPr>
            <a:spLocks noGrp="1"/>
          </p:cNvSpPr>
          <p:nvPr>
            <p:ph type="sldNum" sz="quarter" idx="10"/>
          </p:nvPr>
        </p:nvSpPr>
        <p:spPr/>
        <p:txBody>
          <a:bodyPr/>
          <a:lstStyle/>
          <a:p>
            <a:pPr>
              <a:defRPr/>
            </a:pPr>
            <a:fld id="{5BB6698F-19EC-445F-938C-011B50414F37}" type="slidenum">
              <a:rPr lang="en-US" smtClean="0"/>
              <a:pPr>
                <a:defRPr/>
              </a:pPr>
              <a:t>38</a:t>
            </a:fld>
            <a:endParaRPr lang="en-US"/>
          </a:p>
        </p:txBody>
      </p:sp>
    </p:spTree>
    <p:extLst>
      <p:ext uri="{BB962C8B-B14F-4D97-AF65-F5344CB8AC3E}">
        <p14:creationId xmlns:p14="http://schemas.microsoft.com/office/powerpoint/2010/main" val="3684941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40</a:t>
            </a:fld>
            <a:endParaRPr lang="en-US"/>
          </a:p>
        </p:txBody>
      </p:sp>
    </p:spTree>
    <p:extLst>
      <p:ext uri="{BB962C8B-B14F-4D97-AF65-F5344CB8AC3E}">
        <p14:creationId xmlns:p14="http://schemas.microsoft.com/office/powerpoint/2010/main" val="1838585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41</a:t>
            </a:fld>
            <a:endParaRPr lang="en-US" dirty="0"/>
          </a:p>
        </p:txBody>
      </p:sp>
    </p:spTree>
    <p:extLst>
      <p:ext uri="{BB962C8B-B14F-4D97-AF65-F5344CB8AC3E}">
        <p14:creationId xmlns:p14="http://schemas.microsoft.com/office/powerpoint/2010/main" val="250614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4</a:t>
            </a:fld>
            <a:endParaRPr lang="en-US"/>
          </a:p>
        </p:txBody>
      </p:sp>
    </p:spTree>
    <p:extLst>
      <p:ext uri="{BB962C8B-B14F-4D97-AF65-F5344CB8AC3E}">
        <p14:creationId xmlns:p14="http://schemas.microsoft.com/office/powerpoint/2010/main" val="420110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5</a:t>
            </a:fld>
            <a:endParaRPr lang="en-US"/>
          </a:p>
        </p:txBody>
      </p:sp>
    </p:spTree>
    <p:extLst>
      <p:ext uri="{BB962C8B-B14F-4D97-AF65-F5344CB8AC3E}">
        <p14:creationId xmlns:p14="http://schemas.microsoft.com/office/powerpoint/2010/main" val="375321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6</a:t>
            </a:fld>
            <a:endParaRPr lang="en-US"/>
          </a:p>
        </p:txBody>
      </p:sp>
    </p:spTree>
    <p:extLst>
      <p:ext uri="{BB962C8B-B14F-4D97-AF65-F5344CB8AC3E}">
        <p14:creationId xmlns:p14="http://schemas.microsoft.com/office/powerpoint/2010/main" val="207899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7</a:t>
            </a:fld>
            <a:endParaRPr lang="en-US"/>
          </a:p>
        </p:txBody>
      </p:sp>
    </p:spTree>
    <p:extLst>
      <p:ext uri="{BB962C8B-B14F-4D97-AF65-F5344CB8AC3E}">
        <p14:creationId xmlns:p14="http://schemas.microsoft.com/office/powerpoint/2010/main" val="220867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AE7411-3137-4E34-997B-96FB6328C9F2}" type="slidenum">
              <a:rPr lang="en-US" smtClean="0"/>
              <a:pPr>
                <a:defRPr/>
              </a:pPr>
              <a:t>8</a:t>
            </a:fld>
            <a:endParaRPr lang="en-US"/>
          </a:p>
        </p:txBody>
      </p:sp>
    </p:spTree>
    <p:extLst>
      <p:ext uri="{BB962C8B-B14F-4D97-AF65-F5344CB8AC3E}">
        <p14:creationId xmlns:p14="http://schemas.microsoft.com/office/powerpoint/2010/main" val="36856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10</a:t>
            </a:fld>
            <a:endParaRPr lang="en-US"/>
          </a:p>
        </p:txBody>
      </p:sp>
    </p:spTree>
    <p:extLst>
      <p:ext uri="{BB962C8B-B14F-4D97-AF65-F5344CB8AC3E}">
        <p14:creationId xmlns:p14="http://schemas.microsoft.com/office/powerpoint/2010/main" val="345016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4"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76200"/>
            <a:ext cx="20193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59055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6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90600" y="15240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5240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2"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8"/>
          <p:cNvSpPr>
            <a:spLocks noChangeShapeType="1"/>
          </p:cNvSpPr>
          <p:nvPr userDrawn="1"/>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rel.gov/news/press/2018/data_book_shows_continued_growth_of_renewable_electricity.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rel.gov/news/press/2017/nrel-report-utility-scale-solar-pv-system-cost-fell-last-year.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5.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9.wmf"/><Relationship Id="rId4" Type="http://schemas.openxmlformats.org/officeDocument/2006/relationships/oleObject" Target="../embeddings/oleObject6.bin"/><Relationship Id="rId9"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4.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9.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40.wmf"/><Relationship Id="rId10" Type="http://schemas.openxmlformats.org/officeDocument/2006/relationships/image" Target="../media/image43.png"/><Relationship Id="rId4" Type="http://schemas.openxmlformats.org/officeDocument/2006/relationships/oleObject" Target="../embeddings/oleObject10.bin"/><Relationship Id="rId9" Type="http://schemas.openxmlformats.org/officeDocument/2006/relationships/image" Target="../media/image4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1.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44.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6.wmf"/><Relationship Id="rId5" Type="http://schemas.openxmlformats.org/officeDocument/2006/relationships/oleObject" Target="../embeddings/oleObject15.bin"/><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53.wmf"/><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6.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55.wmf"/><Relationship Id="rId4" Type="http://schemas.openxmlformats.org/officeDocument/2006/relationships/oleObject" Target="../embeddings/oleObject18.bin"/><Relationship Id="rId9" Type="http://schemas.openxmlformats.org/officeDocument/2006/relationships/image" Target="../media/image5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8.wmf"/></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3.wmf"/><Relationship Id="rId5" Type="http://schemas.openxmlformats.org/officeDocument/2006/relationships/oleObject" Target="../embeddings/oleObject23.bin"/><Relationship Id="rId4" Type="http://schemas.openxmlformats.org/officeDocument/2006/relationships/image" Target="../media/image62.wmf"/></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nrel.gov/pv/assets/images/efficiency-chart.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hotovoltaic_effect" TargetMode="External"/><Relationship Id="rId7" Type="http://schemas.openxmlformats.org/officeDocument/2006/relationships/hyperlink" Target="http://www.pveducation.org/pvcdrom/manufacturing/first-photovoltaic-devic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jpg"/><Relationship Id="rId4" Type="http://schemas.openxmlformats.org/officeDocument/2006/relationships/hyperlink" Target="https://en.wikipedia.org/wiki/Edmond_Becquer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en.wikipedia.org/wiki/Willoughby_Smit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psci.com/article/science/invention-solar-cell#page-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hyperlink" Target="https://www.popsci.com/article/science/invention-solar-cell#page-2"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s://en.wikipedia.org/wiki/Albert_Einste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t>ECE 333 </a:t>
            </a:r>
            <a:br>
              <a:rPr lang="en-US" altLang="en-US" dirty="0"/>
            </a:br>
            <a:r>
              <a:rPr lang="en-US" altLang="en-US" dirty="0"/>
              <a:t>Renewable Energy Systems</a:t>
            </a:r>
          </a:p>
        </p:txBody>
      </p:sp>
      <p:sp>
        <p:nvSpPr>
          <p:cNvPr id="2" name="Rectangle 1"/>
          <p:cNvSpPr/>
          <p:nvPr/>
        </p:nvSpPr>
        <p:spPr>
          <a:xfrm>
            <a:off x="304800" y="1752600"/>
            <a:ext cx="8686800" cy="1077218"/>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9: Photovoltaic Materials and Electrical Characteristics</a:t>
            </a:r>
          </a:p>
        </p:txBody>
      </p:sp>
      <p:sp>
        <p:nvSpPr>
          <p:cNvPr id="5" name="Subtitle 2"/>
          <p:cNvSpPr>
            <a:spLocks noGrp="1"/>
          </p:cNvSpPr>
          <p:nvPr>
            <p:ph type="subTitle" sz="quarter" idx="1"/>
          </p:nvPr>
        </p:nvSpPr>
        <p:spPr>
          <a:xfrm>
            <a:off x="228600" y="3251817"/>
            <a:ext cx="8534400" cy="1752600"/>
          </a:xfrm>
        </p:spPr>
        <p:txBody>
          <a:bodyPr/>
          <a:lstStyle/>
          <a:p>
            <a:r>
              <a:rPr lang="en-US" dirty="0"/>
              <a:t>Dr. Karl Reinhard</a:t>
            </a:r>
          </a:p>
          <a:p>
            <a:r>
              <a:rPr lang="en-US" dirty="0"/>
              <a:t>Dept. of Electrical and Computer Engineering</a:t>
            </a:r>
          </a:p>
          <a:p>
            <a:r>
              <a:rPr lang="en-US" dirty="0"/>
              <a:t>University of Illinois at Urbana-Champaign</a:t>
            </a:r>
          </a:p>
          <a:p>
            <a:r>
              <a:rPr lang="en-US" dirty="0"/>
              <a:t>reinhrd2@illinois.edu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01F39D-5A2A-40B1-8552-C5A3389C8BA0}"/>
              </a:ext>
            </a:extLst>
          </p:cNvPr>
          <p:cNvSpPr>
            <a:spLocks noGrp="1"/>
          </p:cNvSpPr>
          <p:nvPr>
            <p:ph type="sldNum" sz="quarter" idx="4"/>
          </p:nvPr>
        </p:nvSpPr>
        <p:spPr/>
        <p:txBody>
          <a:bodyPr/>
          <a:lstStyle/>
          <a:p>
            <a:pPr>
              <a:defRPr/>
            </a:pPr>
            <a:fld id="{F6D20532-61D7-47D0-903F-227F7C48AD34}" type="slidenum">
              <a:rPr lang="en-US" smtClean="0"/>
              <a:pPr>
                <a:defRPr/>
              </a:pPr>
              <a:t>9</a:t>
            </a:fld>
            <a:endParaRPr lang="en-US" dirty="0"/>
          </a:p>
        </p:txBody>
      </p:sp>
      <p:pic>
        <p:nvPicPr>
          <p:cNvPr id="4" name="Picture 3" descr="A screenshot of a cell phone&#10;&#10;Description generated with very high confidence">
            <a:extLst>
              <a:ext uri="{FF2B5EF4-FFF2-40B4-BE49-F238E27FC236}">
                <a16:creationId xmlns:a16="http://schemas.microsoft.com/office/drawing/2014/main" id="{745525AD-C26A-42F9-A026-3EC40E67230C}"/>
              </a:ext>
            </a:extLst>
          </p:cNvPr>
          <p:cNvPicPr>
            <a:picLocks noChangeAspect="1"/>
          </p:cNvPicPr>
          <p:nvPr/>
        </p:nvPicPr>
        <p:blipFill rotWithShape="1">
          <a:blip r:embed="rId2">
            <a:extLst>
              <a:ext uri="{28A0092B-C50C-407E-A947-70E740481C1C}">
                <a14:useLocalDpi xmlns:a14="http://schemas.microsoft.com/office/drawing/2010/main" val="0"/>
              </a:ext>
            </a:extLst>
          </a:blip>
          <a:srcRect l="5780" t="12323" r="11372" b="-2075"/>
          <a:stretch/>
        </p:blipFill>
        <p:spPr>
          <a:xfrm>
            <a:off x="914400" y="2401771"/>
            <a:ext cx="6907321" cy="4197539"/>
          </a:xfrm>
          <a:prstGeom prst="rect">
            <a:avLst/>
          </a:prstGeom>
        </p:spPr>
      </p:pic>
      <p:sp>
        <p:nvSpPr>
          <p:cNvPr id="5" name="Rectangle 4">
            <a:extLst>
              <a:ext uri="{FF2B5EF4-FFF2-40B4-BE49-F238E27FC236}">
                <a16:creationId xmlns:a16="http://schemas.microsoft.com/office/drawing/2014/main" id="{E63A1A35-3104-44B5-AF90-66FD0E8C0A58}"/>
              </a:ext>
            </a:extLst>
          </p:cNvPr>
          <p:cNvSpPr/>
          <p:nvPr/>
        </p:nvSpPr>
        <p:spPr>
          <a:xfrm>
            <a:off x="381000" y="6553200"/>
            <a:ext cx="5257800" cy="307777"/>
          </a:xfrm>
          <a:prstGeom prst="rect">
            <a:avLst/>
          </a:prstGeom>
        </p:spPr>
        <p:txBody>
          <a:bodyPr wrap="square">
            <a:spAutoFit/>
          </a:bodyPr>
          <a:lstStyle/>
          <a:p>
            <a:r>
              <a:rPr lang="en-US" sz="1400" dirty="0"/>
              <a:t>https://energy.gov/eere/solar/goals-solar-energy-technologies-office</a:t>
            </a:r>
          </a:p>
        </p:txBody>
      </p:sp>
      <p:sp>
        <p:nvSpPr>
          <p:cNvPr id="6" name="Title 1">
            <a:extLst>
              <a:ext uri="{FF2B5EF4-FFF2-40B4-BE49-F238E27FC236}">
                <a16:creationId xmlns:a16="http://schemas.microsoft.com/office/drawing/2014/main" id="{BB0F140B-10A2-4681-8FF7-345DCD66E7C5}"/>
              </a:ext>
            </a:extLst>
          </p:cNvPr>
          <p:cNvSpPr txBox="1">
            <a:spLocks/>
          </p:cNvSpPr>
          <p:nvPr/>
        </p:nvSpPr>
        <p:spPr bwMode="auto">
          <a:xfrm>
            <a:off x="228600" y="519532"/>
            <a:ext cx="883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eaLnBrk="1" hangingPunct="1">
              <a:buClrTx/>
              <a:buSzTx/>
              <a:buFontTx/>
            </a:pPr>
            <a:r>
              <a:rPr lang="en-US" sz="2800" kern="0" dirty="0"/>
              <a:t>PV History in the Making – DOE </a:t>
            </a:r>
            <a:r>
              <a:rPr lang="en-US" sz="2800" kern="0" dirty="0" err="1"/>
              <a:t>SunShot</a:t>
            </a:r>
            <a:r>
              <a:rPr lang="en-US" sz="2800" kern="0" dirty="0"/>
              <a:t> Initiative	</a:t>
            </a:r>
          </a:p>
        </p:txBody>
      </p:sp>
      <p:sp>
        <p:nvSpPr>
          <p:cNvPr id="7" name="Rectangle 6">
            <a:extLst>
              <a:ext uri="{FF2B5EF4-FFF2-40B4-BE49-F238E27FC236}">
                <a16:creationId xmlns:a16="http://schemas.microsoft.com/office/drawing/2014/main" id="{255443F8-455F-4B5B-B154-E832768580BB}"/>
              </a:ext>
            </a:extLst>
          </p:cNvPr>
          <p:cNvSpPr/>
          <p:nvPr/>
        </p:nvSpPr>
        <p:spPr>
          <a:xfrm>
            <a:off x="177059" y="1230998"/>
            <a:ext cx="8229600" cy="1126462"/>
          </a:xfrm>
          <a:prstGeom prst="rect">
            <a:avLst/>
          </a:prstGeom>
        </p:spPr>
        <p:txBody>
          <a:bodyPr wrap="square">
            <a:spAutoFit/>
          </a:bodyPr>
          <a:lstStyle/>
          <a:p>
            <a:r>
              <a:rPr lang="en-US" sz="2400" b="1" dirty="0" err="1">
                <a:solidFill>
                  <a:srgbClr val="FF6600"/>
                </a:solidFill>
                <a:effectLst>
                  <a:outerShdw blurRad="38100" dist="38100" dir="2700000" algn="tl">
                    <a:srgbClr val="000000">
                      <a:alpha val="43137"/>
                    </a:srgbClr>
                  </a:outerShdw>
                </a:effectLst>
              </a:rPr>
              <a:t>SunShot</a:t>
            </a:r>
            <a:r>
              <a:rPr lang="en-US" sz="2400" b="1" dirty="0">
                <a:solidFill>
                  <a:srgbClr val="FF6600"/>
                </a:solidFill>
                <a:effectLst>
                  <a:outerShdw blurRad="38100" dist="38100" dir="2700000" algn="tl">
                    <a:srgbClr val="000000">
                      <a:alpha val="43137"/>
                    </a:srgbClr>
                  </a:outerShdw>
                </a:effectLst>
              </a:rPr>
              <a:t> Initiative </a:t>
            </a:r>
            <a:r>
              <a:rPr lang="en-US" sz="2400" dirty="0"/>
              <a:t>aims</a:t>
            </a:r>
          </a:p>
          <a:p>
            <a:pPr marL="342900" lvl="1" indent="-228600">
              <a:buFont typeface="Arial" panose="020B0604020202020204" pitchFamily="34" charset="0"/>
              <a:buChar char="•"/>
            </a:pPr>
            <a:r>
              <a:rPr lang="en-US" sz="1800" dirty="0"/>
              <a:t>Reduce utility-scale solar electricity cost 50% between 2020 -- 2030 to $0.03 /kWh</a:t>
            </a:r>
          </a:p>
          <a:p>
            <a:pPr marL="342900" lvl="1" indent="-228600">
              <a:buFont typeface="Arial" panose="020B0604020202020204" pitchFamily="34" charset="0"/>
              <a:buChar char="•"/>
            </a:pPr>
            <a:r>
              <a:rPr lang="en-US" sz="1800" dirty="0"/>
              <a:t>Address Grid integration challenges reduce market entry barriers</a:t>
            </a:r>
          </a:p>
        </p:txBody>
      </p:sp>
    </p:spTree>
    <p:extLst>
      <p:ext uri="{BB962C8B-B14F-4D97-AF65-F5344CB8AC3E}">
        <p14:creationId xmlns:p14="http://schemas.microsoft.com/office/powerpoint/2010/main" val="277712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Growth in Solar</a:t>
            </a:r>
          </a:p>
        </p:txBody>
      </p:sp>
      <p:sp>
        <p:nvSpPr>
          <p:cNvPr id="5" name="Slide Number Placeholder 4"/>
          <p:cNvSpPr>
            <a:spLocks noGrp="1"/>
          </p:cNvSpPr>
          <p:nvPr>
            <p:ph type="sldNum" sz="quarter" idx="4"/>
          </p:nvPr>
        </p:nvSpPr>
        <p:spPr>
          <a:xfrm>
            <a:off x="8610600" y="6324600"/>
            <a:ext cx="381000" cy="457200"/>
          </a:xfrm>
        </p:spPr>
        <p:txBody>
          <a:bodyPr/>
          <a:lstStyle/>
          <a:p>
            <a:pPr>
              <a:defRPr/>
            </a:pPr>
            <a:fld id="{F6D20532-61D7-47D0-903F-227F7C48AD34}" type="slidenum">
              <a:rPr lang="en-US" smtClean="0"/>
              <a:pPr>
                <a:defRPr/>
              </a:pPr>
              <a:t>10</a:t>
            </a:fld>
            <a:endParaRPr lang="en-US" dirty="0"/>
          </a:p>
        </p:txBody>
      </p:sp>
      <p:sp>
        <p:nvSpPr>
          <p:cNvPr id="9" name="Content Placeholder 8">
            <a:extLst>
              <a:ext uri="{FF2B5EF4-FFF2-40B4-BE49-F238E27FC236}">
                <a16:creationId xmlns:a16="http://schemas.microsoft.com/office/drawing/2014/main" id="{D3F5AB77-EE25-45A5-A29A-169A63056C02}"/>
              </a:ext>
            </a:extLst>
          </p:cNvPr>
          <p:cNvSpPr>
            <a:spLocks noGrp="1"/>
          </p:cNvSpPr>
          <p:nvPr>
            <p:ph idx="1"/>
          </p:nvPr>
        </p:nvSpPr>
        <p:spPr>
          <a:xfrm>
            <a:off x="484414" y="1192675"/>
            <a:ext cx="8001000" cy="457200"/>
          </a:xfrm>
        </p:spPr>
        <p:txBody>
          <a:bodyPr/>
          <a:lstStyle/>
          <a:p>
            <a:pPr marL="0" indent="0" algn="ctr">
              <a:buNone/>
            </a:pPr>
            <a:r>
              <a:rPr lang="en-US" sz="2200" b="1" dirty="0"/>
              <a:t>U.S. PV Electricity Installed Capacity &amp; Generation</a:t>
            </a:r>
            <a:endParaRPr lang="en-US" sz="2200" dirty="0"/>
          </a:p>
        </p:txBody>
      </p:sp>
      <p:pic>
        <p:nvPicPr>
          <p:cNvPr id="13" name="Picture 12" descr="A picture containing text, map&#10;&#10;Description generated with very high confidence">
            <a:extLst>
              <a:ext uri="{FF2B5EF4-FFF2-40B4-BE49-F238E27FC236}">
                <a16:creationId xmlns:a16="http://schemas.microsoft.com/office/drawing/2014/main" id="{1EBE919C-E481-4D98-BE7F-55AA55669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710" y="1634775"/>
            <a:ext cx="6555979" cy="4442571"/>
          </a:xfrm>
          <a:prstGeom prst="rect">
            <a:avLst/>
          </a:prstGeom>
        </p:spPr>
      </p:pic>
      <p:sp>
        <p:nvSpPr>
          <p:cNvPr id="14" name="Rectangle 13">
            <a:extLst>
              <a:ext uri="{FF2B5EF4-FFF2-40B4-BE49-F238E27FC236}">
                <a16:creationId xmlns:a16="http://schemas.microsoft.com/office/drawing/2014/main" id="{54A5DDAF-E3EC-4038-83ED-083DBFB83C30}"/>
              </a:ext>
            </a:extLst>
          </p:cNvPr>
          <p:cNvSpPr/>
          <p:nvPr/>
        </p:nvSpPr>
        <p:spPr>
          <a:xfrm>
            <a:off x="381000" y="6334780"/>
            <a:ext cx="8458200" cy="523220"/>
          </a:xfrm>
          <a:prstGeom prst="rect">
            <a:avLst/>
          </a:prstGeom>
        </p:spPr>
        <p:txBody>
          <a:bodyPr wrap="square">
            <a:spAutoFit/>
          </a:bodyPr>
          <a:lstStyle/>
          <a:p>
            <a:r>
              <a:rPr lang="en-US" sz="1400" dirty="0">
                <a:hlinkClick r:id="rId4"/>
              </a:rPr>
              <a:t>https://www.nrel.gov/news/press/2018/data_book_shows_continued_growth_of_renewable_electricity.html</a:t>
            </a:r>
            <a:r>
              <a:rPr lang="en-US" sz="1400" dirty="0"/>
              <a:t>  accessed 31 Jan 18</a:t>
            </a:r>
          </a:p>
        </p:txBody>
      </p:sp>
      <p:sp>
        <p:nvSpPr>
          <p:cNvPr id="15" name="TextBox 14">
            <a:extLst>
              <a:ext uri="{FF2B5EF4-FFF2-40B4-BE49-F238E27FC236}">
                <a16:creationId xmlns:a16="http://schemas.microsoft.com/office/drawing/2014/main" id="{E44C2A8A-F330-4CD4-BB09-989F1BD437B4}"/>
              </a:ext>
            </a:extLst>
          </p:cNvPr>
          <p:cNvSpPr txBox="1"/>
          <p:nvPr/>
        </p:nvSpPr>
        <p:spPr>
          <a:xfrm>
            <a:off x="381000" y="6077346"/>
            <a:ext cx="3851824" cy="338554"/>
          </a:xfrm>
          <a:prstGeom prst="rect">
            <a:avLst/>
          </a:prstGeom>
          <a:noFill/>
        </p:spPr>
        <p:txBody>
          <a:bodyPr wrap="none" rtlCol="0">
            <a:spAutoFit/>
          </a:bodyPr>
          <a:lstStyle/>
          <a:p>
            <a:r>
              <a:rPr lang="en-US" sz="1600" dirty="0"/>
              <a:t>Source:  DoE 2016 Renewable Energy Book</a:t>
            </a:r>
          </a:p>
        </p:txBody>
      </p:sp>
    </p:spTree>
    <p:extLst>
      <p:ext uri="{BB962C8B-B14F-4D97-AF65-F5344CB8AC3E}">
        <p14:creationId xmlns:p14="http://schemas.microsoft.com/office/powerpoint/2010/main" val="304347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Solar Installation Costs</a:t>
            </a:r>
          </a:p>
        </p:txBody>
      </p:sp>
      <p:sp>
        <p:nvSpPr>
          <p:cNvPr id="5" name="Slide Number Placeholder 4"/>
          <p:cNvSpPr>
            <a:spLocks noGrp="1"/>
          </p:cNvSpPr>
          <p:nvPr>
            <p:ph type="sldNum" sz="quarter" idx="4"/>
          </p:nvPr>
        </p:nvSpPr>
        <p:spPr/>
        <p:txBody>
          <a:bodyPr/>
          <a:lstStyle/>
          <a:p>
            <a:pPr>
              <a:defRPr/>
            </a:pPr>
            <a:fld id="{F6D20532-61D7-47D0-903F-227F7C48AD34}" type="slidenum">
              <a:rPr lang="en-US" smtClean="0"/>
              <a:pPr>
                <a:defRPr/>
              </a:pPr>
              <a:t>11</a:t>
            </a:fld>
            <a:endParaRPr lang="en-US" dirty="0"/>
          </a:p>
        </p:txBody>
      </p:sp>
      <p:pic>
        <p:nvPicPr>
          <p:cNvPr id="7" name="Picture 6" descr="A close up of a map&#10;&#10;Description generated with high confidence">
            <a:extLst>
              <a:ext uri="{FF2B5EF4-FFF2-40B4-BE49-F238E27FC236}">
                <a16:creationId xmlns:a16="http://schemas.microsoft.com/office/drawing/2014/main" id="{B9E96273-1645-4835-86E1-50DB8EB92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13" y="1600200"/>
            <a:ext cx="8878887" cy="4805583"/>
          </a:xfrm>
          <a:prstGeom prst="rect">
            <a:avLst/>
          </a:prstGeom>
        </p:spPr>
      </p:pic>
      <p:sp>
        <p:nvSpPr>
          <p:cNvPr id="9" name="Content Placeholder 8">
            <a:extLst>
              <a:ext uri="{FF2B5EF4-FFF2-40B4-BE49-F238E27FC236}">
                <a16:creationId xmlns:a16="http://schemas.microsoft.com/office/drawing/2014/main" id="{D3F5AB77-EE25-45A5-A29A-169A63056C02}"/>
              </a:ext>
            </a:extLst>
          </p:cNvPr>
          <p:cNvSpPr>
            <a:spLocks noGrp="1"/>
          </p:cNvSpPr>
          <p:nvPr>
            <p:ph idx="1"/>
          </p:nvPr>
        </p:nvSpPr>
        <p:spPr>
          <a:xfrm>
            <a:off x="286952" y="1228644"/>
            <a:ext cx="8001000" cy="904256"/>
          </a:xfrm>
        </p:spPr>
        <p:txBody>
          <a:bodyPr/>
          <a:lstStyle/>
          <a:p>
            <a:pPr marL="0" indent="0" algn="ctr">
              <a:buNone/>
            </a:pPr>
            <a:r>
              <a:rPr lang="en-US" sz="2200" b="1" dirty="0"/>
              <a:t>NREL PV system cost 2010–2017 summary </a:t>
            </a:r>
          </a:p>
          <a:p>
            <a:pPr marL="0" indent="0" algn="ctr">
              <a:buNone/>
            </a:pPr>
            <a:r>
              <a:rPr lang="en-US" sz="1600" b="1" dirty="0"/>
              <a:t>(inflation adjusted)</a:t>
            </a:r>
            <a:endParaRPr lang="en-US" sz="1600" dirty="0"/>
          </a:p>
        </p:txBody>
      </p:sp>
      <p:sp>
        <p:nvSpPr>
          <p:cNvPr id="3" name="TextBox 2">
            <a:extLst>
              <a:ext uri="{FF2B5EF4-FFF2-40B4-BE49-F238E27FC236}">
                <a16:creationId xmlns:a16="http://schemas.microsoft.com/office/drawing/2014/main" id="{16B5B8E5-80CA-4B46-9448-E230532DD361}"/>
              </a:ext>
            </a:extLst>
          </p:cNvPr>
          <p:cNvSpPr txBox="1"/>
          <p:nvPr/>
        </p:nvSpPr>
        <p:spPr>
          <a:xfrm>
            <a:off x="1473585" y="6359402"/>
            <a:ext cx="6565515" cy="498598"/>
          </a:xfrm>
          <a:prstGeom prst="rect">
            <a:avLst/>
          </a:prstGeom>
          <a:noFill/>
        </p:spPr>
        <p:txBody>
          <a:bodyPr wrap="none" rtlCol="0">
            <a:spAutoFit/>
          </a:bodyPr>
          <a:lstStyle/>
          <a:p>
            <a:pPr algn="ctr"/>
            <a:r>
              <a:rPr lang="en-US" sz="1200" dirty="0">
                <a:hlinkClick r:id="rId4"/>
              </a:rPr>
              <a:t>https://www.nrel.gov/news/press/2017/nrel-report-utility-scale-solar-pv-system-cost-fell-last-year.html</a:t>
            </a:r>
            <a:r>
              <a:rPr lang="en-US" sz="1200" dirty="0"/>
              <a:t> </a:t>
            </a:r>
          </a:p>
          <a:p>
            <a:pPr algn="r"/>
            <a:r>
              <a:rPr lang="en-US" sz="1200" dirty="0"/>
              <a:t>accessed 1/31/18</a:t>
            </a:r>
          </a:p>
        </p:txBody>
      </p:sp>
    </p:spTree>
    <p:extLst>
      <p:ext uri="{BB962C8B-B14F-4D97-AF65-F5344CB8AC3E}">
        <p14:creationId xmlns:p14="http://schemas.microsoft.com/office/powerpoint/2010/main" val="156552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PV Integration Challenges</a:t>
            </a:r>
          </a:p>
        </p:txBody>
      </p:sp>
      <p:sp>
        <p:nvSpPr>
          <p:cNvPr id="3" name="Content Placeholder 2"/>
          <p:cNvSpPr>
            <a:spLocks noGrp="1"/>
          </p:cNvSpPr>
          <p:nvPr>
            <p:ph idx="1"/>
          </p:nvPr>
        </p:nvSpPr>
        <p:spPr>
          <a:xfrm>
            <a:off x="6012180" y="1203914"/>
            <a:ext cx="2148840" cy="450818"/>
          </a:xfrm>
        </p:spPr>
        <p:txBody>
          <a:bodyPr/>
          <a:lstStyle/>
          <a:p>
            <a:pPr marL="0" indent="0">
              <a:buNone/>
            </a:pPr>
            <a:r>
              <a:rPr lang="en-US" b="1" dirty="0">
                <a:solidFill>
                  <a:srgbClr val="0033CC"/>
                </a:solidFill>
              </a:rPr>
              <a:t>Duck Curve</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12</a:t>
            </a:fld>
            <a:endParaRPr lang="en-US" dirty="0"/>
          </a:p>
        </p:txBody>
      </p:sp>
      <p:sp>
        <p:nvSpPr>
          <p:cNvPr id="5" name="Rectangle 4"/>
          <p:cNvSpPr/>
          <p:nvPr/>
        </p:nvSpPr>
        <p:spPr>
          <a:xfrm>
            <a:off x="371475" y="6324600"/>
            <a:ext cx="8001000" cy="498598"/>
          </a:xfrm>
          <a:prstGeom prst="rect">
            <a:avLst/>
          </a:prstGeom>
        </p:spPr>
        <p:txBody>
          <a:bodyPr wrap="square">
            <a:spAutoFit/>
          </a:bodyPr>
          <a:lstStyle/>
          <a:p>
            <a:r>
              <a:rPr lang="en-US" sz="1200" dirty="0"/>
              <a:t>Image: http://www.caiso.com/documents/flexibleresourceshelprenewables_fastfacts.pdf </a:t>
            </a:r>
          </a:p>
          <a:p>
            <a:r>
              <a:rPr lang="en-US" sz="1200" dirty="0"/>
              <a:t>https://energy.gov/eere/articles/confronting-duck-curve-how-address-over-generation-solar-energy</a:t>
            </a:r>
          </a:p>
        </p:txBody>
      </p:sp>
      <p:pic>
        <p:nvPicPr>
          <p:cNvPr id="11571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95" t="6534" r="11620" b="6865"/>
          <a:stretch/>
        </p:blipFill>
        <p:spPr bwMode="auto">
          <a:xfrm>
            <a:off x="3870810" y="1678484"/>
            <a:ext cx="5257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C5991B24-61B1-4189-AFEC-B3789E7DEAB4}"/>
              </a:ext>
            </a:extLst>
          </p:cNvPr>
          <p:cNvSpPr/>
          <p:nvPr/>
        </p:nvSpPr>
        <p:spPr>
          <a:xfrm>
            <a:off x="228600" y="1752600"/>
            <a:ext cx="3886200" cy="2991588"/>
          </a:xfrm>
          <a:prstGeom prst="rect">
            <a:avLst/>
          </a:prstGeom>
        </p:spPr>
        <p:txBody>
          <a:bodyPr wrap="square">
            <a:spAutoFit/>
          </a:bodyPr>
          <a:lstStyle/>
          <a:p>
            <a:r>
              <a:rPr lang="en-US" sz="2200" dirty="0"/>
              <a:t>High solar adoption challenges utilities to balance new grid supply and demand dynamics</a:t>
            </a:r>
          </a:p>
          <a:p>
            <a:pPr marL="230188" indent="-230188">
              <a:spcBef>
                <a:spcPts val="1200"/>
              </a:spcBef>
              <a:buFont typeface="Arial" panose="020B0604020202020204" pitchFamily="34" charset="0"/>
              <a:buChar char="•"/>
            </a:pPr>
            <a:r>
              <a:rPr lang="en-US" sz="2200" dirty="0"/>
              <a:t>Fast Gen Ramp at sunset</a:t>
            </a:r>
          </a:p>
          <a:p>
            <a:pPr marL="230188" indent="-230188">
              <a:spcBef>
                <a:spcPts val="1200"/>
              </a:spcBef>
              <a:buFont typeface="Arial" panose="020B0604020202020204" pitchFamily="34" charset="0"/>
              <a:buChar char="•"/>
            </a:pPr>
            <a:r>
              <a:rPr lang="en-US" sz="2200" dirty="0"/>
              <a:t>Overgeneration during day</a:t>
            </a:r>
          </a:p>
          <a:p>
            <a:pPr>
              <a:spcBef>
                <a:spcPts val="1200"/>
              </a:spcBef>
            </a:pPr>
            <a:r>
              <a:rPr lang="en-US" sz="2200" dirty="0"/>
              <a:t> </a:t>
            </a:r>
          </a:p>
          <a:p>
            <a:endParaRPr lang="en-US" sz="2200" dirty="0"/>
          </a:p>
        </p:txBody>
      </p:sp>
      <p:cxnSp>
        <p:nvCxnSpPr>
          <p:cNvPr id="12" name="Straight Connector 11">
            <a:extLst>
              <a:ext uri="{FF2B5EF4-FFF2-40B4-BE49-F238E27FC236}">
                <a16:creationId xmlns:a16="http://schemas.microsoft.com/office/drawing/2014/main" id="{EDEDD3A7-F204-412A-B6A0-A19D0DAB748A}"/>
              </a:ext>
            </a:extLst>
          </p:cNvPr>
          <p:cNvCxnSpPr>
            <a:cxnSpLocks/>
          </p:cNvCxnSpPr>
          <p:nvPr/>
        </p:nvCxnSpPr>
        <p:spPr bwMode="auto">
          <a:xfrm flipH="1">
            <a:off x="7620000" y="1905000"/>
            <a:ext cx="685801" cy="2438400"/>
          </a:xfrm>
          <a:prstGeom prst="line">
            <a:avLst/>
          </a:prstGeom>
          <a:noFill/>
          <a:ln w="38100" cap="flat" cmpd="sng" algn="ctr">
            <a:solidFill>
              <a:srgbClr val="C00000"/>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7E076BF7-5FE4-49B4-9C88-F8A6CDECCE5E}"/>
              </a:ext>
            </a:extLst>
          </p:cNvPr>
          <p:cNvSpPr txBox="1"/>
          <p:nvPr/>
        </p:nvSpPr>
        <p:spPr>
          <a:xfrm>
            <a:off x="304800" y="5580304"/>
            <a:ext cx="6279027" cy="430887"/>
          </a:xfrm>
          <a:prstGeom prst="rect">
            <a:avLst/>
          </a:prstGeom>
          <a:noFill/>
        </p:spPr>
        <p:txBody>
          <a:bodyPr wrap="none" rtlCol="0">
            <a:spAutoFit/>
          </a:bodyPr>
          <a:lstStyle/>
          <a:p>
            <a:pPr marL="230188" indent="-230188">
              <a:spcBef>
                <a:spcPts val="1200"/>
              </a:spcBef>
              <a:buFont typeface="Arial" panose="020B0604020202020204" pitchFamily="34" charset="0"/>
              <a:buChar char="•"/>
            </a:pPr>
            <a:r>
              <a:rPr lang="en-US" sz="2200" dirty="0"/>
              <a:t>PV Generators Paying for Grid Infrastructure costs</a:t>
            </a:r>
          </a:p>
        </p:txBody>
      </p:sp>
    </p:spTree>
    <p:extLst>
      <p:ext uri="{BB962C8B-B14F-4D97-AF65-F5344CB8AC3E}">
        <p14:creationId xmlns:p14="http://schemas.microsoft.com/office/powerpoint/2010/main" val="193418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Nominal PV System Overview </a:t>
            </a:r>
          </a:p>
        </p:txBody>
      </p:sp>
      <p:sp>
        <p:nvSpPr>
          <p:cNvPr id="14339" name="Rectangle 4"/>
          <p:cNvSpPr>
            <a:spLocks noChangeArrowheads="1"/>
          </p:cNvSpPr>
          <p:nvPr/>
        </p:nvSpPr>
        <p:spPr bwMode="auto">
          <a:xfrm rot="8160601">
            <a:off x="5791200" y="2214563"/>
            <a:ext cx="2495550" cy="973137"/>
          </a:xfrm>
          <a:prstGeom prst="rect">
            <a:avLst/>
          </a:prstGeom>
          <a:gradFill rotWithShape="0">
            <a:gsLst>
              <a:gs pos="0">
                <a:srgbClr val="3366FF"/>
              </a:gs>
              <a:gs pos="25000">
                <a:srgbClr val="01A78F"/>
              </a:gs>
              <a:gs pos="50000">
                <a:srgbClr val="FFFF00"/>
              </a:gs>
              <a:gs pos="75000">
                <a:srgbClr val="FF6633"/>
              </a:gs>
              <a:gs pos="100000">
                <a:srgbClr val="FF3399"/>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4340" name="Rectangle 16"/>
          <p:cNvSpPr>
            <a:spLocks noChangeArrowheads="1"/>
          </p:cNvSpPr>
          <p:nvPr/>
        </p:nvSpPr>
        <p:spPr bwMode="auto">
          <a:xfrm rot="2663280">
            <a:off x="6286500" y="2230438"/>
            <a:ext cx="230188" cy="1038225"/>
          </a:xfrm>
          <a:prstGeom prst="rect">
            <a:avLst/>
          </a:prstGeom>
          <a:solidFill>
            <a:schemeClr val="bg1"/>
          </a:solidFill>
          <a:ln w="9525">
            <a:solidFill>
              <a:schemeClr val="tx1"/>
            </a:solidFill>
            <a:miter lim="800000"/>
            <a:headEnd/>
            <a:tailEnd/>
          </a:ln>
        </p:spPr>
        <p:txBody>
          <a:bodyPr wrap="none" anchor="ctr"/>
          <a:lstStyle/>
          <a:p>
            <a:pPr eaLnBrk="0" hangingPunct="0"/>
            <a:endParaRPr lang="en-US"/>
          </a:p>
        </p:txBody>
      </p:sp>
      <p:pic>
        <p:nvPicPr>
          <p:cNvPr id="14341" name="Picture 3" descr="PV Iss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3027363"/>
            <a:ext cx="3776662"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 5"/>
          <p:cNvGrpSpPr>
            <a:grpSpLocks/>
          </p:cNvGrpSpPr>
          <p:nvPr/>
        </p:nvGrpSpPr>
        <p:grpSpPr bwMode="auto">
          <a:xfrm rot="5400000">
            <a:off x="7181056" y="1350169"/>
            <a:ext cx="1228725" cy="1239838"/>
            <a:chOff x="5042" y="47"/>
            <a:chExt cx="654" cy="660"/>
          </a:xfrm>
        </p:grpSpPr>
        <p:sp>
          <p:nvSpPr>
            <p:cNvPr id="14350" name="Freeform 6"/>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p>
              <a:endParaRPr lang="en-US"/>
            </a:p>
          </p:txBody>
        </p:sp>
        <p:sp>
          <p:nvSpPr>
            <p:cNvPr id="14351" name="Freeform 7"/>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p>
              <a:endParaRPr lang="en-US"/>
            </a:p>
          </p:txBody>
        </p:sp>
        <p:sp>
          <p:nvSpPr>
            <p:cNvPr id="14352" name="Freeform 8"/>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p>
              <a:endParaRPr lang="en-US"/>
            </a:p>
          </p:txBody>
        </p:sp>
        <p:sp>
          <p:nvSpPr>
            <p:cNvPr id="14353" name="Freeform 9"/>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p>
              <a:endParaRPr lang="en-US"/>
            </a:p>
          </p:txBody>
        </p:sp>
        <p:sp>
          <p:nvSpPr>
            <p:cNvPr id="14354" name="Freeform 10"/>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p>
              <a:endParaRPr lang="en-US"/>
            </a:p>
          </p:txBody>
        </p:sp>
        <p:sp>
          <p:nvSpPr>
            <p:cNvPr id="14355" name="Oval 11"/>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p>
              <a:pPr eaLnBrk="0" hangingPunct="0"/>
              <a:endParaRPr lang="en-US"/>
            </a:p>
          </p:txBody>
        </p:sp>
      </p:grpSp>
      <p:grpSp>
        <p:nvGrpSpPr>
          <p:cNvPr id="14343" name="Group 15"/>
          <p:cNvGrpSpPr>
            <a:grpSpLocks/>
          </p:cNvGrpSpPr>
          <p:nvPr/>
        </p:nvGrpSpPr>
        <p:grpSpPr bwMode="auto">
          <a:xfrm>
            <a:off x="5605463" y="1968500"/>
            <a:ext cx="1284287" cy="1012825"/>
            <a:chOff x="3293" y="896"/>
            <a:chExt cx="809" cy="638"/>
          </a:xfrm>
          <a:solidFill>
            <a:schemeClr val="bg1">
              <a:lumMod val="75000"/>
            </a:schemeClr>
          </a:solidFill>
        </p:grpSpPr>
        <p:sp>
          <p:nvSpPr>
            <p:cNvPr id="14348" name="AutoShape 13"/>
            <p:cNvSpPr>
              <a:spLocks noChangeArrowheads="1"/>
            </p:cNvSpPr>
            <p:nvPr/>
          </p:nvSpPr>
          <p:spPr bwMode="auto">
            <a:xfrm>
              <a:off x="3320" y="896"/>
              <a:ext cx="782" cy="505"/>
            </a:xfrm>
            <a:prstGeom prst="cloudCallout">
              <a:avLst>
                <a:gd name="adj1" fmla="val -43750"/>
                <a:gd name="adj2" fmla="val 70000"/>
              </a:avLst>
            </a:prstGeom>
            <a:grpFill/>
            <a:ln w="9525">
              <a:solidFill>
                <a:schemeClr val="tx1"/>
              </a:solidFill>
              <a:round/>
              <a:headEnd/>
              <a:tailEnd/>
            </a:ln>
          </p:spPr>
          <p:txBody>
            <a:bodyPr wrap="none" anchor="ctr"/>
            <a:lstStyle/>
            <a:p>
              <a:pPr eaLnBrk="0" hangingPunct="0"/>
              <a:endParaRPr lang="en-US"/>
            </a:p>
          </p:txBody>
        </p:sp>
        <p:sp>
          <p:nvSpPr>
            <p:cNvPr id="14349" name="Rectangle 14"/>
            <p:cNvSpPr>
              <a:spLocks noChangeArrowheads="1"/>
            </p:cNvSpPr>
            <p:nvPr/>
          </p:nvSpPr>
          <p:spPr bwMode="auto">
            <a:xfrm rot="897506">
              <a:off x="3293" y="1351"/>
              <a:ext cx="243" cy="1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grpSp>
      <p:sp>
        <p:nvSpPr>
          <p:cNvPr id="14344" name="Text Box 17"/>
          <p:cNvSpPr txBox="1">
            <a:spLocks noChangeArrowheads="1"/>
          </p:cNvSpPr>
          <p:nvPr/>
        </p:nvSpPr>
        <p:spPr bwMode="auto">
          <a:xfrm>
            <a:off x="5661025" y="2159000"/>
            <a:ext cx="1111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000" dirty="0">
                <a:solidFill>
                  <a:schemeClr val="tx1">
                    <a:lumMod val="75000"/>
                  </a:schemeClr>
                </a:solidFill>
              </a:rPr>
              <a:t>Shadows</a:t>
            </a:r>
          </a:p>
        </p:txBody>
      </p:sp>
      <p:pic>
        <p:nvPicPr>
          <p:cNvPr id="14345" name="Picture 20" descr="PVAr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789113"/>
            <a:ext cx="8683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1" descr="IMG_3376C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523" y="5275262"/>
            <a:ext cx="173672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18"/>
          <p:cNvSpPr txBox="1">
            <a:spLocks noChangeArrowheads="1"/>
          </p:cNvSpPr>
          <p:nvPr/>
        </p:nvSpPr>
        <p:spPr bwMode="auto">
          <a:xfrm>
            <a:off x="96228" y="1248607"/>
            <a:ext cx="470511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35000"/>
              </a:spcBef>
              <a:buFontTx/>
              <a:buChar char="•"/>
            </a:pPr>
            <a:r>
              <a:rPr lang="en-US" sz="2400" dirty="0"/>
              <a:t>Solar cell is a diode</a:t>
            </a:r>
          </a:p>
          <a:p>
            <a:pPr>
              <a:spcBef>
                <a:spcPct val="35000"/>
              </a:spcBef>
              <a:buFontTx/>
              <a:buChar char="•"/>
            </a:pPr>
            <a:r>
              <a:rPr lang="en-US" sz="2400" dirty="0"/>
              <a:t>Photon energy converted to DC</a:t>
            </a:r>
          </a:p>
          <a:p>
            <a:pPr>
              <a:spcBef>
                <a:spcPct val="35000"/>
              </a:spcBef>
              <a:buFontTx/>
              <a:buChar char="•"/>
            </a:pPr>
            <a:r>
              <a:rPr lang="en-US" sz="2400" dirty="0"/>
              <a:t>Shadows on panel &amp; panel PV material defects non-linearly reduce energy conversion</a:t>
            </a:r>
          </a:p>
          <a:p>
            <a:pPr>
              <a:spcBef>
                <a:spcPct val="35000"/>
              </a:spcBef>
              <a:buFontTx/>
              <a:buChar char="•"/>
            </a:pPr>
            <a:r>
              <a:rPr lang="en-US" sz="2400" dirty="0"/>
              <a:t>Power Inverter converts DC to AC</a:t>
            </a:r>
          </a:p>
          <a:p>
            <a:pPr>
              <a:spcBef>
                <a:spcPct val="35000"/>
              </a:spcBef>
              <a:buFontTx/>
              <a:buChar char="•"/>
            </a:pPr>
            <a:r>
              <a:rPr lang="en-US" sz="2400" dirty="0"/>
              <a:t>Unpredictable / changing loads</a:t>
            </a:r>
          </a:p>
          <a:p>
            <a:pPr>
              <a:spcBef>
                <a:spcPct val="35000"/>
              </a:spcBef>
              <a:buFontTx/>
              <a:buChar char="•"/>
            </a:pPr>
            <a:r>
              <a:rPr lang="en-US" sz="2400" dirty="0"/>
              <a:t>Storage enables matching energy generated to  energy consumed</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13</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General PV Issues</a:t>
            </a:r>
          </a:p>
        </p:txBody>
      </p:sp>
      <p:sp>
        <p:nvSpPr>
          <p:cNvPr id="4" name="Text Box 4"/>
          <p:cNvSpPr txBox="1">
            <a:spLocks noChangeArrowheads="1"/>
          </p:cNvSpPr>
          <p:nvPr/>
        </p:nvSpPr>
        <p:spPr bwMode="auto">
          <a:xfrm>
            <a:off x="284162" y="1371600"/>
            <a:ext cx="7291387" cy="4715137"/>
          </a:xfrm>
          <a:prstGeom prst="rect">
            <a:avLst/>
          </a:prstGeom>
          <a:noFill/>
          <a:ln w="9525">
            <a:noFill/>
            <a:miter lim="800000"/>
            <a:headEnd/>
            <a:tailEnd/>
          </a:ln>
        </p:spPr>
        <p:txBody>
          <a:bodyPr>
            <a:spAutoFit/>
          </a:bodyPr>
          <a:lstStyle/>
          <a:p>
            <a:pPr marL="228600" indent="-228600" eaLnBrk="0" hangingPunct="0">
              <a:buFontTx/>
              <a:buChar char="•"/>
              <a:defRPr/>
            </a:pPr>
            <a:r>
              <a:rPr lang="en-US" sz="2400" b="1" dirty="0">
                <a:latin typeface="Times New Roman" pitchFamily="16" charset="0"/>
              </a:rPr>
              <a:t>PV diode</a:t>
            </a:r>
            <a:endParaRPr lang="en-US" sz="2400" dirty="0">
              <a:latin typeface="Times New Roman" pitchFamily="16" charset="0"/>
            </a:endParaRPr>
          </a:p>
          <a:p>
            <a:pPr marL="515938" lvl="1" indent="-225425" eaLnBrk="0" hangingPunct="0">
              <a:spcBef>
                <a:spcPts val="0"/>
              </a:spcBef>
              <a:buFont typeface="Times New Roman" panose="02020603050405020304" pitchFamily="18" charset="0"/>
              <a:buChar char="̶"/>
              <a:defRPr/>
            </a:pPr>
            <a:r>
              <a:rPr lang="en-US" sz="2200" dirty="0">
                <a:latin typeface="+mn-lt"/>
              </a:rPr>
              <a:t>Efficiency, cost, manufacturability, automation, testing</a:t>
            </a:r>
          </a:p>
          <a:p>
            <a:pPr marL="228600" indent="-228600" eaLnBrk="0" hangingPunct="0">
              <a:spcBef>
                <a:spcPct val="70000"/>
              </a:spcBef>
              <a:buFontTx/>
              <a:buChar char="•"/>
              <a:defRPr/>
            </a:pPr>
            <a:r>
              <a:rPr lang="en-US" sz="2400" b="1" dirty="0">
                <a:latin typeface="Times New Roman" pitchFamily="16" charset="0"/>
              </a:rPr>
              <a:t>Packaging (encapsulation)</a:t>
            </a:r>
            <a:endParaRPr lang="en-US" sz="2400" dirty="0">
              <a:latin typeface="Times New Roman" pitchFamily="16" charset="0"/>
            </a:endParaRPr>
          </a:p>
          <a:p>
            <a:pPr marL="515938" lvl="1" indent="-225425" eaLnBrk="0" hangingPunct="0">
              <a:spcBef>
                <a:spcPts val="0"/>
              </a:spcBef>
              <a:buFont typeface="Times New Roman" panose="02020603050405020304" pitchFamily="18" charset="0"/>
              <a:buChar char="̶"/>
              <a:defRPr/>
            </a:pPr>
            <a:r>
              <a:rPr lang="en-US" sz="2200" dirty="0">
                <a:latin typeface="+mn-lt"/>
              </a:rPr>
              <a:t>Cost, weight, strength, yellowing, etc.</a:t>
            </a:r>
          </a:p>
          <a:p>
            <a:pPr marL="228600" indent="-228600" eaLnBrk="0" hangingPunct="0">
              <a:spcBef>
                <a:spcPct val="70000"/>
              </a:spcBef>
              <a:buFontTx/>
              <a:buChar char="•"/>
              <a:defRPr/>
            </a:pPr>
            <a:r>
              <a:rPr lang="en-US" sz="2400" b="1" dirty="0">
                <a:latin typeface="Times New Roman" pitchFamily="16" charset="0"/>
              </a:rPr>
              <a:t>Accelerated life-cycle testing</a:t>
            </a:r>
            <a:endParaRPr lang="en-US" sz="2400" dirty="0">
              <a:latin typeface="Times New Roman" pitchFamily="16" charset="0"/>
            </a:endParaRPr>
          </a:p>
          <a:p>
            <a:pPr marL="515938" lvl="1" indent="-225425" eaLnBrk="0" hangingPunct="0">
              <a:spcBef>
                <a:spcPts val="0"/>
              </a:spcBef>
              <a:buFont typeface="Times New Roman" panose="02020603050405020304" pitchFamily="18" charset="0"/>
              <a:buChar char="̶"/>
              <a:defRPr/>
            </a:pPr>
            <a:r>
              <a:rPr lang="en-US" sz="2200" dirty="0">
                <a:latin typeface="+mn-lt"/>
              </a:rPr>
              <a:t>30 year outdoor test is not practical </a:t>
            </a:r>
          </a:p>
          <a:p>
            <a:pPr marL="515938" lvl="1" indent="-225425" eaLnBrk="0" hangingPunct="0">
              <a:spcBef>
                <a:spcPts val="0"/>
              </a:spcBef>
              <a:buFont typeface="Times New Roman" panose="02020603050405020304" pitchFamily="18" charset="0"/>
              <a:buChar char="̶"/>
              <a:defRPr/>
            </a:pPr>
            <a:r>
              <a:rPr lang="en-US" sz="2200" dirty="0">
                <a:latin typeface="+mn-lt"/>
              </a:rPr>
              <a:t>Damp, heat, light, immersion, etc.</a:t>
            </a:r>
          </a:p>
          <a:p>
            <a:pPr marL="228600" indent="-228600" eaLnBrk="0" hangingPunct="0">
              <a:spcBef>
                <a:spcPct val="70000"/>
              </a:spcBef>
              <a:buFontTx/>
              <a:buChar char="•"/>
              <a:defRPr/>
            </a:pPr>
            <a:r>
              <a:rPr lang="en-US" sz="2400" b="1" dirty="0">
                <a:latin typeface="Times New Roman" pitchFamily="16" charset="0"/>
              </a:rPr>
              <a:t>Inverter &amp; system design</a:t>
            </a:r>
            <a:endParaRPr lang="en-US" sz="2400" dirty="0">
              <a:latin typeface="Times New Roman" pitchFamily="16" charset="0"/>
            </a:endParaRPr>
          </a:p>
          <a:p>
            <a:pPr marL="515938" lvl="1" indent="-225425" eaLnBrk="0" hangingPunct="0">
              <a:spcBef>
                <a:spcPts val="0"/>
              </a:spcBef>
              <a:buFont typeface="Times New Roman" panose="02020603050405020304" pitchFamily="18" charset="0"/>
              <a:buChar char="̶"/>
              <a:defRPr/>
            </a:pPr>
            <a:r>
              <a:rPr lang="en-US" sz="2200" dirty="0">
                <a:latin typeface="+mn-lt"/>
              </a:rPr>
              <a:t>Micro-inverters, blocking diodes, 			reliability</a:t>
            </a:r>
          </a:p>
          <a:p>
            <a:pPr marL="515938" lvl="1" indent="-225425" eaLnBrk="0" hangingPunct="0">
              <a:spcBef>
                <a:spcPts val="0"/>
              </a:spcBef>
              <a:buFont typeface="Times New Roman" panose="02020603050405020304" pitchFamily="18" charset="0"/>
              <a:buChar char="̶"/>
              <a:defRPr/>
            </a:pPr>
            <a:r>
              <a:rPr lang="en-US" sz="2200" dirty="0">
                <a:latin typeface="+mn-lt"/>
              </a:rPr>
              <a:t>“Right sizing” components</a:t>
            </a:r>
          </a:p>
        </p:txBody>
      </p:sp>
      <p:pic>
        <p:nvPicPr>
          <p:cNvPr id="15364" name="Picture 5" descr="PV Iss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2343150"/>
            <a:ext cx="33845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14</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5990" y="277152"/>
            <a:ext cx="4038600" cy="664735"/>
          </a:xfrm>
        </p:spPr>
        <p:txBody>
          <a:bodyPr/>
          <a:lstStyle/>
          <a:p>
            <a:pPr eaLnBrk="1" hangingPunct="1"/>
            <a:r>
              <a:rPr lang="en-US" sz="2800" dirty="0"/>
              <a:t>What are Solar Cells?</a:t>
            </a:r>
          </a:p>
        </p:txBody>
      </p:sp>
      <p:grpSp>
        <p:nvGrpSpPr>
          <p:cNvPr id="3" name="Group 2">
            <a:extLst>
              <a:ext uri="{FF2B5EF4-FFF2-40B4-BE49-F238E27FC236}">
                <a16:creationId xmlns:a16="http://schemas.microsoft.com/office/drawing/2014/main" id="{FCDA360D-673E-416E-8294-D7EBABDD988E}"/>
              </a:ext>
            </a:extLst>
          </p:cNvPr>
          <p:cNvGrpSpPr/>
          <p:nvPr/>
        </p:nvGrpSpPr>
        <p:grpSpPr>
          <a:xfrm>
            <a:off x="2073528" y="3571876"/>
            <a:ext cx="6546851" cy="3178785"/>
            <a:chOff x="2438400" y="2950765"/>
            <a:chExt cx="6546851" cy="3178785"/>
          </a:xfrm>
        </p:grpSpPr>
        <p:sp>
          <p:nvSpPr>
            <p:cNvPr id="16387" name="Line 4"/>
            <p:cNvSpPr>
              <a:spLocks noChangeShapeType="1"/>
            </p:cNvSpPr>
            <p:nvPr/>
          </p:nvSpPr>
          <p:spPr bwMode="auto">
            <a:xfrm>
              <a:off x="4838701" y="4223312"/>
              <a:ext cx="41465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8" name="Line 5"/>
            <p:cNvSpPr>
              <a:spLocks noChangeShapeType="1"/>
            </p:cNvSpPr>
            <p:nvPr/>
          </p:nvSpPr>
          <p:spPr bwMode="auto">
            <a:xfrm rot="5400000">
              <a:off x="4168316" y="4823285"/>
              <a:ext cx="2591719"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 name="Freeform 6"/>
            <p:cNvSpPr>
              <a:spLocks/>
            </p:cNvSpPr>
            <p:nvPr/>
          </p:nvSpPr>
          <p:spPr bwMode="auto">
            <a:xfrm>
              <a:off x="4732338" y="3670301"/>
              <a:ext cx="3968749" cy="2203449"/>
            </a:xfrm>
            <a:custGeom>
              <a:avLst/>
              <a:gdLst>
                <a:gd name="T0" fmla="*/ 0 w 2719"/>
                <a:gd name="T1" fmla="*/ 2147483647 h 1860"/>
                <a:gd name="T2" fmla="*/ 2147483647 w 2719"/>
                <a:gd name="T3" fmla="*/ 2147483647 h 1860"/>
                <a:gd name="T4" fmla="*/ 2147483647 w 2719"/>
                <a:gd name="T5" fmla="*/ 2147483647 h 1860"/>
                <a:gd name="T6" fmla="*/ 2147483647 w 2719"/>
                <a:gd name="T7" fmla="*/ 2147483647 h 1860"/>
                <a:gd name="T8" fmla="*/ 2147483647 w 2719"/>
                <a:gd name="T9" fmla="*/ 2147483647 h 1860"/>
                <a:gd name="T10" fmla="*/ 2147483647 w 2719"/>
                <a:gd name="T11" fmla="*/ 2147483647 h 1860"/>
                <a:gd name="T12" fmla="*/ 2147483647 w 2719"/>
                <a:gd name="T13" fmla="*/ 0 h 1860"/>
                <a:gd name="T14" fmla="*/ 0 60000 65536"/>
                <a:gd name="T15" fmla="*/ 0 60000 65536"/>
                <a:gd name="T16" fmla="*/ 0 60000 65536"/>
                <a:gd name="T17" fmla="*/ 0 60000 65536"/>
                <a:gd name="T18" fmla="*/ 0 60000 65536"/>
                <a:gd name="T19" fmla="*/ 0 60000 65536"/>
                <a:gd name="T20" fmla="*/ 0 60000 65536"/>
                <a:gd name="T21" fmla="*/ 0 w 2719"/>
                <a:gd name="T22" fmla="*/ 0 h 1860"/>
                <a:gd name="T23" fmla="*/ 2719 w 2719"/>
                <a:gd name="T24" fmla="*/ 1860 h 18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9" h="1860">
                  <a:moveTo>
                    <a:pt x="0" y="1837"/>
                  </a:moveTo>
                  <a:cubicBezTo>
                    <a:pt x="51" y="1838"/>
                    <a:pt x="194" y="1838"/>
                    <a:pt x="319" y="1837"/>
                  </a:cubicBezTo>
                  <a:cubicBezTo>
                    <a:pt x="444" y="1836"/>
                    <a:pt x="517" y="1841"/>
                    <a:pt x="750" y="1831"/>
                  </a:cubicBezTo>
                  <a:cubicBezTo>
                    <a:pt x="982" y="1820"/>
                    <a:pt x="1455" y="1860"/>
                    <a:pt x="1713" y="1775"/>
                  </a:cubicBezTo>
                  <a:cubicBezTo>
                    <a:pt x="1970" y="1689"/>
                    <a:pt x="2146" y="1512"/>
                    <a:pt x="2294" y="1318"/>
                  </a:cubicBezTo>
                  <a:cubicBezTo>
                    <a:pt x="2441" y="1123"/>
                    <a:pt x="2529" y="825"/>
                    <a:pt x="2600" y="606"/>
                  </a:cubicBezTo>
                  <a:cubicBezTo>
                    <a:pt x="2670" y="386"/>
                    <a:pt x="2701" y="184"/>
                    <a:pt x="2719" y="0"/>
                  </a:cubicBezTo>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0" name="Text Box 7"/>
            <p:cNvSpPr txBox="1">
              <a:spLocks noChangeArrowheads="1"/>
            </p:cNvSpPr>
            <p:nvPr/>
          </p:nvSpPr>
          <p:spPr bwMode="auto">
            <a:xfrm rot="-5400000">
              <a:off x="4748213" y="4546600"/>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000">
                  <a:latin typeface="Helvetica" charset="0"/>
                </a:rPr>
                <a:t>Current</a:t>
              </a:r>
            </a:p>
          </p:txBody>
        </p:sp>
        <p:sp>
          <p:nvSpPr>
            <p:cNvPr id="16391" name="Text Box 8"/>
            <p:cNvSpPr txBox="1">
              <a:spLocks noChangeArrowheads="1"/>
            </p:cNvSpPr>
            <p:nvPr/>
          </p:nvSpPr>
          <p:spPr bwMode="auto">
            <a:xfrm>
              <a:off x="5467350" y="3768725"/>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000">
                  <a:latin typeface="Helvetica" charset="0"/>
                </a:rPr>
                <a:t>Voltage</a:t>
              </a:r>
            </a:p>
          </p:txBody>
        </p:sp>
        <p:sp>
          <p:nvSpPr>
            <p:cNvPr id="16392" name="AutoShape 9"/>
            <p:cNvSpPr>
              <a:spLocks noChangeArrowheads="1"/>
            </p:cNvSpPr>
            <p:nvPr/>
          </p:nvSpPr>
          <p:spPr bwMode="auto">
            <a:xfrm rot="2393959">
              <a:off x="7478713" y="3511550"/>
              <a:ext cx="1181100" cy="515938"/>
            </a:xfrm>
            <a:prstGeom prst="rightArrow">
              <a:avLst>
                <a:gd name="adj1" fmla="val 50000"/>
                <a:gd name="adj2" fmla="val 57231"/>
              </a:avLst>
            </a:prstGeom>
            <a:solidFill>
              <a:srgbClr val="CC9900"/>
            </a:solidFill>
            <a:ln w="12700">
              <a:solidFill>
                <a:schemeClr val="tx1"/>
              </a:solidFill>
              <a:miter lim="800000"/>
              <a:headEnd/>
              <a:tailEnd/>
            </a:ln>
          </p:spPr>
          <p:txBody>
            <a:bodyPr wrap="none" anchor="ctr"/>
            <a:lstStyle/>
            <a:p>
              <a:pPr eaLnBrk="0" hangingPunct="0"/>
              <a:endParaRPr lang="en-US"/>
            </a:p>
          </p:txBody>
        </p:sp>
        <p:sp>
          <p:nvSpPr>
            <p:cNvPr id="16393" name="Text Box 10"/>
            <p:cNvSpPr txBox="1">
              <a:spLocks noChangeArrowheads="1"/>
            </p:cNvSpPr>
            <p:nvPr/>
          </p:nvSpPr>
          <p:spPr bwMode="auto">
            <a:xfrm>
              <a:off x="6217829" y="2950765"/>
              <a:ext cx="1676397" cy="646331"/>
            </a:xfrm>
            <a:prstGeom prst="rect">
              <a:avLst/>
            </a:prstGeom>
            <a:solidFill>
              <a:schemeClr val="bg1"/>
            </a:solidFill>
            <a:ln w="28575">
              <a:solidFill>
                <a:srgbClr val="CC99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800" dirty="0">
                  <a:latin typeface="Helvetica" charset="0"/>
                </a:rPr>
                <a:t>Open-circuit voltage</a:t>
              </a:r>
            </a:p>
          </p:txBody>
        </p:sp>
        <p:sp>
          <p:nvSpPr>
            <p:cNvPr id="16394" name="Oval 11"/>
            <p:cNvSpPr>
              <a:spLocks noChangeArrowheads="1"/>
            </p:cNvSpPr>
            <p:nvPr/>
          </p:nvSpPr>
          <p:spPr bwMode="auto">
            <a:xfrm>
              <a:off x="8472488" y="4076700"/>
              <a:ext cx="228600" cy="228600"/>
            </a:xfrm>
            <a:prstGeom prst="ellipse">
              <a:avLst/>
            </a:prstGeom>
            <a:noFill/>
            <a:ln w="12700">
              <a:solidFill>
                <a:srgbClr val="CC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395" name="Oval 12"/>
            <p:cNvSpPr>
              <a:spLocks noChangeArrowheads="1"/>
            </p:cNvSpPr>
            <p:nvPr/>
          </p:nvSpPr>
          <p:spPr bwMode="auto">
            <a:xfrm>
              <a:off x="5322528" y="5725226"/>
              <a:ext cx="228600" cy="228600"/>
            </a:xfrm>
            <a:prstGeom prst="ellipse">
              <a:avLst/>
            </a:prstGeom>
            <a:noFill/>
            <a:ln w="127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396" name="AutoShape 13"/>
            <p:cNvSpPr>
              <a:spLocks noChangeArrowheads="1"/>
            </p:cNvSpPr>
            <p:nvPr/>
          </p:nvSpPr>
          <p:spPr bwMode="auto">
            <a:xfrm rot="10819604" flipH="1">
              <a:off x="3765254" y="5613613"/>
              <a:ext cx="944397" cy="515937"/>
            </a:xfrm>
            <a:prstGeom prst="rightArrow">
              <a:avLst>
                <a:gd name="adj1" fmla="val 50000"/>
                <a:gd name="adj2" fmla="val 57231"/>
              </a:avLst>
            </a:prstGeom>
            <a:solidFill>
              <a:srgbClr val="66FF33"/>
            </a:solidFill>
            <a:ln w="12700">
              <a:solidFill>
                <a:schemeClr val="tx1"/>
              </a:solidFill>
              <a:miter lim="800000"/>
              <a:headEnd/>
              <a:tailEnd/>
            </a:ln>
          </p:spPr>
          <p:txBody>
            <a:bodyPr wrap="none" anchor="ctr"/>
            <a:lstStyle/>
            <a:p>
              <a:pPr eaLnBrk="0" hangingPunct="0"/>
              <a:endParaRPr lang="en-US"/>
            </a:p>
          </p:txBody>
        </p:sp>
        <p:sp>
          <p:nvSpPr>
            <p:cNvPr id="16397" name="Text Box 14"/>
            <p:cNvSpPr txBox="1">
              <a:spLocks noChangeArrowheads="1"/>
            </p:cNvSpPr>
            <p:nvPr/>
          </p:nvSpPr>
          <p:spPr bwMode="auto">
            <a:xfrm>
              <a:off x="2438400" y="5474401"/>
              <a:ext cx="1432584" cy="646331"/>
            </a:xfrm>
            <a:prstGeom prst="rect">
              <a:avLst/>
            </a:prstGeom>
            <a:solidFill>
              <a:schemeClr val="bg1"/>
            </a:solidFill>
            <a:ln w="28575">
              <a:solidFill>
                <a:srgbClr val="66FF33"/>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800" dirty="0">
                  <a:latin typeface="Helvetica" charset="0"/>
                </a:rPr>
                <a:t>Short-circuit current</a:t>
              </a:r>
            </a:p>
          </p:txBody>
        </p:sp>
        <p:sp>
          <p:nvSpPr>
            <p:cNvPr id="16398" name="Oval 15"/>
            <p:cNvSpPr>
              <a:spLocks noChangeArrowheads="1"/>
            </p:cNvSpPr>
            <p:nvPr/>
          </p:nvSpPr>
          <p:spPr bwMode="auto">
            <a:xfrm>
              <a:off x="7525544" y="5496626"/>
              <a:ext cx="228600" cy="228600"/>
            </a:xfrm>
            <a:prstGeom prst="ellipse">
              <a:avLst/>
            </a:prstGeom>
            <a:noFill/>
            <a:ln w="127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399" name="AutoShape 16"/>
            <p:cNvSpPr>
              <a:spLocks noChangeArrowheads="1"/>
            </p:cNvSpPr>
            <p:nvPr/>
          </p:nvSpPr>
          <p:spPr bwMode="auto">
            <a:xfrm rot="2393959">
              <a:off x="6793740" y="4975152"/>
              <a:ext cx="873983" cy="515938"/>
            </a:xfrm>
            <a:prstGeom prst="rightArrow">
              <a:avLst>
                <a:gd name="adj1" fmla="val 50000"/>
                <a:gd name="adj2" fmla="val 57231"/>
              </a:avLst>
            </a:prstGeom>
            <a:solidFill>
              <a:srgbClr val="CC0000"/>
            </a:solidFill>
            <a:ln w="12700">
              <a:solidFill>
                <a:schemeClr val="tx1"/>
              </a:solidFill>
              <a:miter lim="800000"/>
              <a:headEnd/>
              <a:tailEnd/>
            </a:ln>
          </p:spPr>
          <p:txBody>
            <a:bodyPr wrap="none" anchor="ctr"/>
            <a:lstStyle/>
            <a:p>
              <a:pPr eaLnBrk="0" hangingPunct="0"/>
              <a:endParaRPr lang="en-US"/>
            </a:p>
          </p:txBody>
        </p:sp>
        <p:sp>
          <p:nvSpPr>
            <p:cNvPr id="16400" name="Text Box 17"/>
            <p:cNvSpPr txBox="1">
              <a:spLocks noChangeArrowheads="1"/>
            </p:cNvSpPr>
            <p:nvPr/>
          </p:nvSpPr>
          <p:spPr bwMode="auto">
            <a:xfrm>
              <a:off x="5589626" y="4389219"/>
              <a:ext cx="1463315" cy="646331"/>
            </a:xfrm>
            <a:prstGeom prst="rect">
              <a:avLst/>
            </a:prstGeom>
            <a:solidFill>
              <a:schemeClr val="bg1"/>
            </a:solidFill>
            <a:ln w="28575">
              <a:solidFill>
                <a:srgbClr val="CC0000"/>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800" dirty="0">
                  <a:latin typeface="Helvetica" charset="0"/>
                </a:rPr>
                <a:t>Maximum Power Point</a:t>
              </a:r>
            </a:p>
          </p:txBody>
        </p:sp>
      </p:grpSp>
      <p:grpSp>
        <p:nvGrpSpPr>
          <p:cNvPr id="4" name="Group 3">
            <a:extLst>
              <a:ext uri="{FF2B5EF4-FFF2-40B4-BE49-F238E27FC236}">
                <a16:creationId xmlns:a16="http://schemas.microsoft.com/office/drawing/2014/main" id="{113D173C-D6D2-45D3-8B22-31A583873AD6}"/>
              </a:ext>
            </a:extLst>
          </p:cNvPr>
          <p:cNvGrpSpPr/>
          <p:nvPr/>
        </p:nvGrpSpPr>
        <p:grpSpPr>
          <a:xfrm rot="5400000">
            <a:off x="5293518" y="240425"/>
            <a:ext cx="3289300" cy="2598737"/>
            <a:chOff x="5178425" y="325438"/>
            <a:chExt cx="3289300" cy="2598737"/>
          </a:xfrm>
        </p:grpSpPr>
        <p:sp>
          <p:nvSpPr>
            <p:cNvPr id="16401" name="Rectangle 18"/>
            <p:cNvSpPr>
              <a:spLocks noChangeArrowheads="1"/>
            </p:cNvSpPr>
            <p:nvPr/>
          </p:nvSpPr>
          <p:spPr bwMode="auto">
            <a:xfrm>
              <a:off x="7512050" y="1152525"/>
              <a:ext cx="873125" cy="1546225"/>
            </a:xfrm>
            <a:prstGeom prst="rect">
              <a:avLst/>
            </a:prstGeom>
            <a:solidFill>
              <a:srgbClr val="99FF33"/>
            </a:solidFill>
            <a:ln w="12700">
              <a:solidFill>
                <a:schemeClr val="tx1"/>
              </a:solidFill>
              <a:miter lim="800000"/>
              <a:headEnd/>
              <a:tailEnd/>
            </a:ln>
          </p:spPr>
          <p:txBody>
            <a:bodyPr wrap="none" anchor="ctr"/>
            <a:lstStyle/>
            <a:p>
              <a:pPr eaLnBrk="0" hangingPunct="0"/>
              <a:endParaRPr lang="en-US"/>
            </a:p>
          </p:txBody>
        </p:sp>
        <p:sp>
          <p:nvSpPr>
            <p:cNvPr id="16402" name="Text Box 19"/>
            <p:cNvSpPr txBox="1">
              <a:spLocks noChangeArrowheads="1"/>
            </p:cNvSpPr>
            <p:nvPr/>
          </p:nvSpPr>
          <p:spPr bwMode="auto">
            <a:xfrm rot="-5400000">
              <a:off x="7230269" y="1580357"/>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n-type</a:t>
              </a:r>
            </a:p>
          </p:txBody>
        </p:sp>
        <p:sp>
          <p:nvSpPr>
            <p:cNvPr id="16403" name="Text Box 20"/>
            <p:cNvSpPr txBox="1">
              <a:spLocks noChangeArrowheads="1"/>
            </p:cNvSpPr>
            <p:nvPr/>
          </p:nvSpPr>
          <p:spPr bwMode="auto">
            <a:xfrm rot="-5400000">
              <a:off x="7831932" y="1580356"/>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p-type</a:t>
              </a:r>
            </a:p>
          </p:txBody>
        </p:sp>
        <p:sp>
          <p:nvSpPr>
            <p:cNvPr id="16404" name="Oval 21"/>
            <p:cNvSpPr>
              <a:spLocks noChangeArrowheads="1"/>
            </p:cNvSpPr>
            <p:nvPr/>
          </p:nvSpPr>
          <p:spPr bwMode="auto">
            <a:xfrm>
              <a:off x="7829550" y="1204913"/>
              <a:ext cx="104775" cy="104775"/>
            </a:xfrm>
            <a:prstGeom prst="ellipse">
              <a:avLst/>
            </a:prstGeom>
            <a:solidFill>
              <a:schemeClr val="tx1"/>
            </a:solidFill>
            <a:ln w="12700">
              <a:solidFill>
                <a:schemeClr val="tx1"/>
              </a:solidFill>
              <a:round/>
              <a:headEnd/>
              <a:tailEnd/>
            </a:ln>
          </p:spPr>
          <p:txBody>
            <a:bodyPr wrap="none" anchor="ctr"/>
            <a:lstStyle/>
            <a:p>
              <a:pPr eaLnBrk="0" hangingPunct="0"/>
              <a:r>
                <a:rPr lang="en-US" sz="1000">
                  <a:solidFill>
                    <a:schemeClr val="bg1"/>
                  </a:solidFill>
                  <a:latin typeface="Helvetica" charset="0"/>
                </a:rPr>
                <a:t>-</a:t>
              </a:r>
            </a:p>
          </p:txBody>
        </p:sp>
        <p:sp>
          <p:nvSpPr>
            <p:cNvPr id="16405" name="Oval 22"/>
            <p:cNvSpPr>
              <a:spLocks noChangeArrowheads="1"/>
            </p:cNvSpPr>
            <p:nvPr/>
          </p:nvSpPr>
          <p:spPr bwMode="auto">
            <a:xfrm>
              <a:off x="7918450" y="1327150"/>
              <a:ext cx="109538" cy="109538"/>
            </a:xfrm>
            <a:prstGeom prst="ellipse">
              <a:avLst/>
            </a:prstGeom>
            <a:solidFill>
              <a:schemeClr val="bg1"/>
            </a:solidFill>
            <a:ln w="12700">
              <a:solidFill>
                <a:schemeClr val="tx1"/>
              </a:solidFill>
              <a:round/>
              <a:headEnd/>
              <a:tailEnd/>
            </a:ln>
          </p:spPr>
          <p:txBody>
            <a:bodyPr wrap="none" anchor="ctr"/>
            <a:lstStyle/>
            <a:p>
              <a:pPr eaLnBrk="0" hangingPunct="0"/>
              <a:r>
                <a:rPr lang="en-US" sz="1000">
                  <a:latin typeface="Helvetica" charset="0"/>
                </a:rPr>
                <a:t>+</a:t>
              </a:r>
            </a:p>
          </p:txBody>
        </p:sp>
        <p:sp>
          <p:nvSpPr>
            <p:cNvPr id="16406" name="Line 23"/>
            <p:cNvSpPr>
              <a:spLocks noChangeShapeType="1"/>
            </p:cNvSpPr>
            <p:nvPr/>
          </p:nvSpPr>
          <p:spPr bwMode="auto">
            <a:xfrm flipH="1">
              <a:off x="7515225" y="1255713"/>
              <a:ext cx="309563" cy="68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7" name="Line 24"/>
            <p:cNvSpPr>
              <a:spLocks noChangeShapeType="1"/>
            </p:cNvSpPr>
            <p:nvPr/>
          </p:nvSpPr>
          <p:spPr bwMode="auto">
            <a:xfrm flipV="1">
              <a:off x="8032750" y="1327150"/>
              <a:ext cx="355600" cy="63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8" name="Rectangle 25"/>
            <p:cNvSpPr>
              <a:spLocks noChangeArrowheads="1"/>
            </p:cNvSpPr>
            <p:nvPr/>
          </p:nvSpPr>
          <p:spPr bwMode="auto">
            <a:xfrm>
              <a:off x="8385175" y="1152525"/>
              <a:ext cx="82550" cy="1547813"/>
            </a:xfrm>
            <a:prstGeom prst="rect">
              <a:avLst/>
            </a:prstGeom>
            <a:solidFill>
              <a:schemeClr val="bg2"/>
            </a:solidFill>
            <a:ln w="12700">
              <a:solidFill>
                <a:schemeClr val="tx1"/>
              </a:solidFill>
              <a:miter lim="800000"/>
              <a:headEnd/>
              <a:tailEnd/>
            </a:ln>
          </p:spPr>
          <p:txBody>
            <a:bodyPr wrap="none" anchor="ctr"/>
            <a:lstStyle/>
            <a:p>
              <a:pPr eaLnBrk="0" hangingPunct="0"/>
              <a:endParaRPr lang="en-US"/>
            </a:p>
          </p:txBody>
        </p:sp>
        <p:sp>
          <p:nvSpPr>
            <p:cNvPr id="16409" name="Rectangle 26"/>
            <p:cNvSpPr>
              <a:spLocks noChangeArrowheads="1"/>
            </p:cNvSpPr>
            <p:nvPr/>
          </p:nvSpPr>
          <p:spPr bwMode="auto">
            <a:xfrm>
              <a:off x="7307263" y="1152525"/>
              <a:ext cx="201612" cy="1547813"/>
            </a:xfrm>
            <a:prstGeom prst="rect">
              <a:avLst/>
            </a:prstGeom>
            <a:solidFill>
              <a:schemeClr val="bg1"/>
            </a:solidFill>
            <a:ln w="12700">
              <a:solidFill>
                <a:schemeClr val="tx1"/>
              </a:solidFill>
              <a:miter lim="800000"/>
              <a:headEnd/>
              <a:tailEnd/>
            </a:ln>
          </p:spPr>
          <p:txBody>
            <a:bodyPr wrap="none" anchor="ctr"/>
            <a:lstStyle/>
            <a:p>
              <a:pPr eaLnBrk="0" hangingPunct="0"/>
              <a:endParaRPr lang="en-US"/>
            </a:p>
          </p:txBody>
        </p:sp>
        <p:sp>
          <p:nvSpPr>
            <p:cNvPr id="16410" name="Freeform 27"/>
            <p:cNvSpPr>
              <a:spLocks/>
            </p:cNvSpPr>
            <p:nvPr/>
          </p:nvSpPr>
          <p:spPr bwMode="auto">
            <a:xfrm>
              <a:off x="7410450" y="706438"/>
              <a:ext cx="1012825" cy="446087"/>
            </a:xfrm>
            <a:custGeom>
              <a:avLst/>
              <a:gdLst>
                <a:gd name="T0" fmla="*/ 0 w 2444"/>
                <a:gd name="T1" fmla="*/ 2147483647 h 281"/>
                <a:gd name="T2" fmla="*/ 0 w 2444"/>
                <a:gd name="T3" fmla="*/ 0 h 281"/>
                <a:gd name="T4" fmla="*/ 2147483647 w 2444"/>
                <a:gd name="T5" fmla="*/ 0 h 281"/>
                <a:gd name="T6" fmla="*/ 2147483647 w 2444"/>
                <a:gd name="T7" fmla="*/ 2147483647 h 281"/>
                <a:gd name="T8" fmla="*/ 0 60000 65536"/>
                <a:gd name="T9" fmla="*/ 0 60000 65536"/>
                <a:gd name="T10" fmla="*/ 0 60000 65536"/>
                <a:gd name="T11" fmla="*/ 0 60000 65536"/>
                <a:gd name="T12" fmla="*/ 0 w 2444"/>
                <a:gd name="T13" fmla="*/ 0 h 281"/>
                <a:gd name="T14" fmla="*/ 2444 w 2444"/>
                <a:gd name="T15" fmla="*/ 281 h 281"/>
              </a:gdLst>
              <a:ahLst/>
              <a:cxnLst>
                <a:cxn ang="T8">
                  <a:pos x="T0" y="T1"/>
                </a:cxn>
                <a:cxn ang="T9">
                  <a:pos x="T2" y="T3"/>
                </a:cxn>
                <a:cxn ang="T10">
                  <a:pos x="T4" y="T5"/>
                </a:cxn>
                <a:cxn ang="T11">
                  <a:pos x="T6" y="T7"/>
                </a:cxn>
              </a:cxnLst>
              <a:rect l="T12" t="T13" r="T14" b="T15"/>
              <a:pathLst>
                <a:path w="2444" h="281">
                  <a:moveTo>
                    <a:pt x="0" y="281"/>
                  </a:moveTo>
                  <a:lnTo>
                    <a:pt x="0" y="0"/>
                  </a:lnTo>
                  <a:lnTo>
                    <a:pt x="2444" y="0"/>
                  </a:lnTo>
                  <a:lnTo>
                    <a:pt x="2444" y="28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1" name="Oval 28"/>
            <p:cNvSpPr>
              <a:spLocks noChangeArrowheads="1"/>
            </p:cNvSpPr>
            <p:nvPr/>
          </p:nvSpPr>
          <p:spPr bwMode="auto">
            <a:xfrm>
              <a:off x="7370763" y="1112838"/>
              <a:ext cx="79375" cy="793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6412" name="Oval 29"/>
            <p:cNvSpPr>
              <a:spLocks noChangeArrowheads="1"/>
            </p:cNvSpPr>
            <p:nvPr/>
          </p:nvSpPr>
          <p:spPr bwMode="auto">
            <a:xfrm>
              <a:off x="8382000" y="1125538"/>
              <a:ext cx="79375" cy="793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grpSp>
          <p:nvGrpSpPr>
            <p:cNvPr id="16413" name="Group 30"/>
            <p:cNvGrpSpPr>
              <a:grpSpLocks noChangeAspect="1"/>
            </p:cNvGrpSpPr>
            <p:nvPr/>
          </p:nvGrpSpPr>
          <p:grpSpPr bwMode="auto">
            <a:xfrm>
              <a:off x="7591425" y="617538"/>
              <a:ext cx="641350" cy="212725"/>
              <a:chOff x="1792" y="2923"/>
              <a:chExt cx="672" cy="224"/>
            </a:xfrm>
          </p:grpSpPr>
          <p:sp>
            <p:nvSpPr>
              <p:cNvPr id="16425" name="Rectangle 31"/>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6426" name="Freeform 32"/>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6414" name="Text Box 33"/>
            <p:cNvSpPr txBox="1">
              <a:spLocks noChangeArrowheads="1"/>
            </p:cNvSpPr>
            <p:nvPr/>
          </p:nvSpPr>
          <p:spPr bwMode="auto">
            <a:xfrm>
              <a:off x="7534275" y="3254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Load</a:t>
              </a:r>
            </a:p>
          </p:txBody>
        </p:sp>
        <p:sp>
          <p:nvSpPr>
            <p:cNvPr id="16415" name="Rectangle 34"/>
            <p:cNvSpPr>
              <a:spLocks noChangeArrowheads="1"/>
            </p:cNvSpPr>
            <p:nvPr/>
          </p:nvSpPr>
          <p:spPr bwMode="auto">
            <a:xfrm>
              <a:off x="5753100" y="2132013"/>
              <a:ext cx="2419350" cy="544512"/>
            </a:xfrm>
            <a:prstGeom prst="rect">
              <a:avLst/>
            </a:prstGeom>
            <a:gradFill rotWithShape="0">
              <a:gsLst>
                <a:gs pos="0">
                  <a:srgbClr val="3366FF"/>
                </a:gs>
                <a:gs pos="25000">
                  <a:srgbClr val="01A78F"/>
                </a:gs>
                <a:gs pos="50000">
                  <a:srgbClr val="FFFF00"/>
                </a:gs>
                <a:gs pos="75000">
                  <a:srgbClr val="FF6633"/>
                </a:gs>
                <a:gs pos="100000">
                  <a:srgbClr val="FF339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dirty="0"/>
            </a:p>
          </p:txBody>
        </p:sp>
        <p:grpSp>
          <p:nvGrpSpPr>
            <p:cNvPr id="16416" name="Group 35"/>
            <p:cNvGrpSpPr>
              <a:grpSpLocks/>
            </p:cNvGrpSpPr>
            <p:nvPr/>
          </p:nvGrpSpPr>
          <p:grpSpPr bwMode="auto">
            <a:xfrm>
              <a:off x="5178425" y="1876425"/>
              <a:ext cx="1038225" cy="1047750"/>
              <a:chOff x="5042" y="47"/>
              <a:chExt cx="654" cy="660"/>
            </a:xfrm>
          </p:grpSpPr>
          <p:sp>
            <p:nvSpPr>
              <p:cNvPr id="16419" name="Freeform 36"/>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p>
                <a:endParaRPr lang="en-US"/>
              </a:p>
            </p:txBody>
          </p:sp>
          <p:sp>
            <p:nvSpPr>
              <p:cNvPr id="16420" name="Freeform 37"/>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p>
                <a:endParaRPr lang="en-US"/>
              </a:p>
            </p:txBody>
          </p:sp>
          <p:sp>
            <p:nvSpPr>
              <p:cNvPr id="16421" name="Freeform 38"/>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p>
                <a:endParaRPr lang="en-US"/>
              </a:p>
            </p:txBody>
          </p:sp>
          <p:sp>
            <p:nvSpPr>
              <p:cNvPr id="16422" name="Freeform 39"/>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p>
                <a:endParaRPr lang="en-US"/>
              </a:p>
            </p:txBody>
          </p:sp>
          <p:sp>
            <p:nvSpPr>
              <p:cNvPr id="16423" name="Freeform 40"/>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p>
                <a:endParaRPr lang="en-US"/>
              </a:p>
            </p:txBody>
          </p:sp>
          <p:sp>
            <p:nvSpPr>
              <p:cNvPr id="16424" name="Oval 41"/>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p>
                <a:pPr eaLnBrk="0" hangingPunct="0"/>
                <a:endParaRPr lang="en-US"/>
              </a:p>
            </p:txBody>
          </p:sp>
        </p:grpSp>
        <p:sp>
          <p:nvSpPr>
            <p:cNvPr id="16417" name="Freeform 42"/>
            <p:cNvSpPr>
              <a:spLocks/>
            </p:cNvSpPr>
            <p:nvPr/>
          </p:nvSpPr>
          <p:spPr bwMode="auto">
            <a:xfrm>
              <a:off x="5943600" y="2319338"/>
              <a:ext cx="2163763" cy="142875"/>
            </a:xfrm>
            <a:custGeom>
              <a:avLst/>
              <a:gdLst>
                <a:gd name="T0" fmla="*/ 0 w 5219"/>
                <a:gd name="T1" fmla="*/ 2147483647 h 383"/>
                <a:gd name="T2" fmla="*/ 2147483647 w 5219"/>
                <a:gd name="T3" fmla="*/ 2147483647 h 383"/>
                <a:gd name="T4" fmla="*/ 2147483647 w 5219"/>
                <a:gd name="T5" fmla="*/ 2147483647 h 383"/>
                <a:gd name="T6" fmla="*/ 2147483647 w 5219"/>
                <a:gd name="T7" fmla="*/ 2147483647 h 383"/>
                <a:gd name="T8" fmla="*/ 2147483647 w 5219"/>
                <a:gd name="T9" fmla="*/ 2147483647 h 383"/>
                <a:gd name="T10" fmla="*/ 2147483647 w 5219"/>
                <a:gd name="T11" fmla="*/ 2147483647 h 383"/>
                <a:gd name="T12" fmla="*/ 2147483647 w 5219"/>
                <a:gd name="T13" fmla="*/ 2147483647 h 383"/>
                <a:gd name="T14" fmla="*/ 2147483647 w 5219"/>
                <a:gd name="T15" fmla="*/ 2147483647 h 383"/>
                <a:gd name="T16" fmla="*/ 2147483647 w 5219"/>
                <a:gd name="T17" fmla="*/ 2147483647 h 383"/>
                <a:gd name="T18" fmla="*/ 2147483647 w 5219"/>
                <a:gd name="T19" fmla="*/ 2147483647 h 383"/>
                <a:gd name="T20" fmla="*/ 2147483647 w 5219"/>
                <a:gd name="T21" fmla="*/ 2147483647 h 383"/>
                <a:gd name="T22" fmla="*/ 2147483647 w 5219"/>
                <a:gd name="T23" fmla="*/ 2147483647 h 383"/>
                <a:gd name="T24" fmla="*/ 2147483647 w 5219"/>
                <a:gd name="T25" fmla="*/ 2147483647 h 383"/>
                <a:gd name="T26" fmla="*/ 2147483647 w 5219"/>
                <a:gd name="T27" fmla="*/ 2147483647 h 383"/>
                <a:gd name="T28" fmla="*/ 2147483647 w 5219"/>
                <a:gd name="T29" fmla="*/ 2147483647 h 383"/>
                <a:gd name="T30" fmla="*/ 2147483647 w 5219"/>
                <a:gd name="T31" fmla="*/ 2147483647 h 383"/>
                <a:gd name="T32" fmla="*/ 2147483647 w 5219"/>
                <a:gd name="T33" fmla="*/ 2147483647 h 383"/>
                <a:gd name="T34" fmla="*/ 2147483647 w 5219"/>
                <a:gd name="T35" fmla="*/ 2147483647 h 383"/>
                <a:gd name="T36" fmla="*/ 2147483647 w 5219"/>
                <a:gd name="T37" fmla="*/ 2147483647 h 383"/>
                <a:gd name="T38" fmla="*/ 2147483647 w 5219"/>
                <a:gd name="T39" fmla="*/ 2147483647 h 383"/>
                <a:gd name="T40" fmla="*/ 2147483647 w 5219"/>
                <a:gd name="T41" fmla="*/ 2147483647 h 383"/>
                <a:gd name="T42" fmla="*/ 2147483647 w 5219"/>
                <a:gd name="T43" fmla="*/ 2147483647 h 383"/>
                <a:gd name="T44" fmla="*/ 2147483647 w 5219"/>
                <a:gd name="T45" fmla="*/ 2147483647 h 383"/>
                <a:gd name="T46" fmla="*/ 2147483647 w 5219"/>
                <a:gd name="T47" fmla="*/ 2147483647 h 383"/>
                <a:gd name="T48" fmla="*/ 2147483647 w 5219"/>
                <a:gd name="T49" fmla="*/ 2147483647 h 383"/>
                <a:gd name="T50" fmla="*/ 2147483647 w 5219"/>
                <a:gd name="T51" fmla="*/ 2147483647 h 383"/>
                <a:gd name="T52" fmla="*/ 2147483647 w 5219"/>
                <a:gd name="T53" fmla="*/ 2147483647 h 383"/>
                <a:gd name="T54" fmla="*/ 2147483647 w 5219"/>
                <a:gd name="T55" fmla="*/ 2147483647 h 383"/>
                <a:gd name="T56" fmla="*/ 2147483647 w 5219"/>
                <a:gd name="T57" fmla="*/ 2147483647 h 383"/>
                <a:gd name="T58" fmla="*/ 2147483647 w 5219"/>
                <a:gd name="T59" fmla="*/ 2147483647 h 383"/>
                <a:gd name="T60" fmla="*/ 2147483647 w 5219"/>
                <a:gd name="T61" fmla="*/ 2147483647 h 383"/>
                <a:gd name="T62" fmla="*/ 2147483647 w 5219"/>
                <a:gd name="T63" fmla="*/ 2147483647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9"/>
                <a:gd name="T97" fmla="*/ 0 h 383"/>
                <a:gd name="T98" fmla="*/ 5219 w 5219"/>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9" h="383">
                  <a:moveTo>
                    <a:pt x="0" y="197"/>
                  </a:moveTo>
                  <a:cubicBezTo>
                    <a:pt x="42" y="153"/>
                    <a:pt x="85" y="109"/>
                    <a:pt x="131" y="78"/>
                  </a:cubicBezTo>
                  <a:cubicBezTo>
                    <a:pt x="176" y="46"/>
                    <a:pt x="223" y="6"/>
                    <a:pt x="275" y="10"/>
                  </a:cubicBezTo>
                  <a:cubicBezTo>
                    <a:pt x="327" y="13"/>
                    <a:pt x="386" y="52"/>
                    <a:pt x="444" y="97"/>
                  </a:cubicBezTo>
                  <a:cubicBezTo>
                    <a:pt x="501" y="141"/>
                    <a:pt x="562" y="232"/>
                    <a:pt x="619" y="278"/>
                  </a:cubicBezTo>
                  <a:cubicBezTo>
                    <a:pt x="675" y="323"/>
                    <a:pt x="722" y="373"/>
                    <a:pt x="781" y="372"/>
                  </a:cubicBezTo>
                  <a:cubicBezTo>
                    <a:pt x="839" y="371"/>
                    <a:pt x="907" y="318"/>
                    <a:pt x="969" y="272"/>
                  </a:cubicBezTo>
                  <a:cubicBezTo>
                    <a:pt x="1030" y="225"/>
                    <a:pt x="1091" y="134"/>
                    <a:pt x="1150" y="91"/>
                  </a:cubicBezTo>
                  <a:cubicBezTo>
                    <a:pt x="1208" y="47"/>
                    <a:pt x="1256" y="0"/>
                    <a:pt x="1319" y="10"/>
                  </a:cubicBezTo>
                  <a:cubicBezTo>
                    <a:pt x="1381" y="19"/>
                    <a:pt x="1473" y="103"/>
                    <a:pt x="1525" y="147"/>
                  </a:cubicBezTo>
                  <a:cubicBezTo>
                    <a:pt x="1577" y="190"/>
                    <a:pt x="1580" y="234"/>
                    <a:pt x="1631" y="272"/>
                  </a:cubicBezTo>
                  <a:cubicBezTo>
                    <a:pt x="1681" y="309"/>
                    <a:pt x="1765" y="367"/>
                    <a:pt x="1825" y="372"/>
                  </a:cubicBezTo>
                  <a:cubicBezTo>
                    <a:pt x="1884" y="376"/>
                    <a:pt x="1933" y="335"/>
                    <a:pt x="1987" y="297"/>
                  </a:cubicBezTo>
                  <a:cubicBezTo>
                    <a:pt x="2040" y="258"/>
                    <a:pt x="2084" y="190"/>
                    <a:pt x="2144" y="143"/>
                  </a:cubicBezTo>
                  <a:cubicBezTo>
                    <a:pt x="2203" y="95"/>
                    <a:pt x="2280" y="16"/>
                    <a:pt x="2344" y="10"/>
                  </a:cubicBezTo>
                  <a:cubicBezTo>
                    <a:pt x="2407" y="3"/>
                    <a:pt x="2472" y="63"/>
                    <a:pt x="2525" y="103"/>
                  </a:cubicBezTo>
                  <a:cubicBezTo>
                    <a:pt x="2577" y="142"/>
                    <a:pt x="2604" y="202"/>
                    <a:pt x="2662" y="247"/>
                  </a:cubicBezTo>
                  <a:cubicBezTo>
                    <a:pt x="2719" y="291"/>
                    <a:pt x="2809" y="360"/>
                    <a:pt x="2869" y="372"/>
                  </a:cubicBezTo>
                  <a:cubicBezTo>
                    <a:pt x="2928" y="383"/>
                    <a:pt x="2963" y="356"/>
                    <a:pt x="3019" y="316"/>
                  </a:cubicBezTo>
                  <a:cubicBezTo>
                    <a:pt x="3074" y="275"/>
                    <a:pt x="3139" y="178"/>
                    <a:pt x="3200" y="128"/>
                  </a:cubicBezTo>
                  <a:cubicBezTo>
                    <a:pt x="3260" y="78"/>
                    <a:pt x="3321" y="24"/>
                    <a:pt x="3381" y="16"/>
                  </a:cubicBezTo>
                  <a:cubicBezTo>
                    <a:pt x="3440" y="7"/>
                    <a:pt x="3503" y="39"/>
                    <a:pt x="3556" y="78"/>
                  </a:cubicBezTo>
                  <a:cubicBezTo>
                    <a:pt x="3608" y="116"/>
                    <a:pt x="3635" y="198"/>
                    <a:pt x="3694" y="247"/>
                  </a:cubicBezTo>
                  <a:cubicBezTo>
                    <a:pt x="3752" y="295"/>
                    <a:pt x="3839" y="366"/>
                    <a:pt x="3906" y="372"/>
                  </a:cubicBezTo>
                  <a:cubicBezTo>
                    <a:pt x="3972" y="377"/>
                    <a:pt x="4040" y="318"/>
                    <a:pt x="4094" y="278"/>
                  </a:cubicBezTo>
                  <a:cubicBezTo>
                    <a:pt x="4147" y="237"/>
                    <a:pt x="4173" y="171"/>
                    <a:pt x="4225" y="128"/>
                  </a:cubicBezTo>
                  <a:cubicBezTo>
                    <a:pt x="4277" y="84"/>
                    <a:pt x="4343" y="21"/>
                    <a:pt x="4406" y="16"/>
                  </a:cubicBezTo>
                  <a:cubicBezTo>
                    <a:pt x="4468" y="10"/>
                    <a:pt x="4540" y="54"/>
                    <a:pt x="4600" y="97"/>
                  </a:cubicBezTo>
                  <a:cubicBezTo>
                    <a:pt x="4659" y="139"/>
                    <a:pt x="4705" y="226"/>
                    <a:pt x="4762" y="272"/>
                  </a:cubicBezTo>
                  <a:cubicBezTo>
                    <a:pt x="4818" y="317"/>
                    <a:pt x="4880" y="364"/>
                    <a:pt x="4937" y="372"/>
                  </a:cubicBezTo>
                  <a:cubicBezTo>
                    <a:pt x="4993" y="379"/>
                    <a:pt x="5053" y="347"/>
                    <a:pt x="5100" y="316"/>
                  </a:cubicBezTo>
                  <a:cubicBezTo>
                    <a:pt x="5147" y="284"/>
                    <a:pt x="5194" y="212"/>
                    <a:pt x="5219" y="185"/>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4" name="Content Placeholder 2"/>
              <p:cNvSpPr txBox="1">
                <a:spLocks/>
              </p:cNvSpPr>
              <p:nvPr/>
            </p:nvSpPr>
            <p:spPr>
              <a:xfrm>
                <a:off x="309404" y="1354057"/>
                <a:ext cx="4953000" cy="3733800"/>
              </a:xfrm>
              <a:prstGeom prst="rect">
                <a:avLst/>
              </a:prstGeom>
            </p:spPr>
            <p:txBody>
              <a:bodyPr/>
              <a:lstStyle/>
              <a:p>
                <a:pPr marL="342900" indent="-342900" eaLnBrk="0" hangingPunct="0">
                  <a:buSzPct val="125000"/>
                  <a:buFontTx/>
                  <a:buChar char="•"/>
                  <a:defRPr/>
                </a:pPr>
                <a:r>
                  <a:rPr lang="en-US" sz="2200" kern="0" dirty="0">
                    <a:latin typeface="+mn-lt"/>
                  </a:rPr>
                  <a:t>Solar cells are diodes</a:t>
                </a:r>
              </a:p>
              <a:p>
                <a:pPr marL="342900" indent="-342900" eaLnBrk="0" hangingPunct="0">
                  <a:buSzPct val="125000"/>
                  <a:buFontTx/>
                  <a:buChar char="•"/>
                  <a:defRPr/>
                </a:pPr>
                <a:r>
                  <a:rPr lang="en-US" sz="2200" kern="0" dirty="0">
                    <a:latin typeface="+mn-lt"/>
                  </a:rPr>
                  <a:t>Light (photons) frees carriers (electrons </a:t>
                </a:r>
                <a14:m>
                  <m:oMath xmlns:m="http://schemas.openxmlformats.org/officeDocument/2006/math">
                    <m:sSup>
                      <m:sSupPr>
                        <m:ctrlPr>
                          <a:rPr lang="en-US" sz="2200" b="1" i="1" kern="0" smtClean="0">
                            <a:solidFill>
                              <a:srgbClr val="0033CC"/>
                            </a:solidFill>
                            <a:latin typeface="Cambria Math" panose="02040503050406030204" pitchFamily="18" charset="0"/>
                          </a:rPr>
                        </m:ctrlPr>
                      </m:sSupPr>
                      <m:e>
                        <m:r>
                          <a:rPr lang="en-US" sz="2200" b="1" i="1" kern="0" smtClean="0">
                            <a:solidFill>
                              <a:srgbClr val="0033CC"/>
                            </a:solidFill>
                            <a:latin typeface="Cambria Math" panose="02040503050406030204" pitchFamily="18" charset="0"/>
                          </a:rPr>
                          <m:t>𝒆</m:t>
                        </m:r>
                      </m:e>
                      <m:sup>
                        <m:r>
                          <a:rPr lang="en-US" sz="2200" b="1" i="1" kern="0" smtClean="0">
                            <a:solidFill>
                              <a:srgbClr val="0033CC"/>
                            </a:solidFill>
                            <a:latin typeface="Cambria Math" panose="02040503050406030204" pitchFamily="18" charset="0"/>
                          </a:rPr>
                          <m:t>−</m:t>
                        </m:r>
                      </m:sup>
                    </m:sSup>
                  </m:oMath>
                </a14:m>
                <a:r>
                  <a:rPr lang="en-US" sz="2200" b="1" kern="0" dirty="0">
                    <a:solidFill>
                      <a:srgbClr val="0033CC"/>
                    </a:solidFill>
                    <a:latin typeface="+mn-lt"/>
                  </a:rPr>
                  <a:t> </a:t>
                </a:r>
                <a:r>
                  <a:rPr lang="en-US" sz="2200" kern="0" dirty="0">
                    <a:latin typeface="+mn-lt"/>
                  </a:rPr>
                  <a:t>&amp; holes </a:t>
                </a:r>
                <a14:m>
                  <m:oMath xmlns:m="http://schemas.openxmlformats.org/officeDocument/2006/math">
                    <m:sSup>
                      <m:sSupPr>
                        <m:ctrlPr>
                          <a:rPr lang="en-US" sz="2200" b="1" i="1" kern="0">
                            <a:solidFill>
                              <a:srgbClr val="0033CC"/>
                            </a:solidFill>
                            <a:latin typeface="Cambria Math" panose="02040503050406030204" pitchFamily="18" charset="0"/>
                          </a:rPr>
                        </m:ctrlPr>
                      </m:sSupPr>
                      <m:e>
                        <m:r>
                          <a:rPr lang="en-US" sz="2200" b="1" i="1" kern="0" smtClean="0">
                            <a:solidFill>
                              <a:srgbClr val="0033CC"/>
                            </a:solidFill>
                            <a:latin typeface="Cambria Math" panose="02040503050406030204" pitchFamily="18" charset="0"/>
                          </a:rPr>
                          <m:t>𝒉</m:t>
                        </m:r>
                      </m:e>
                      <m:sup>
                        <m:r>
                          <a:rPr lang="en-US" sz="2200" b="1" i="1" kern="0" smtClean="0">
                            <a:solidFill>
                              <a:srgbClr val="0033CC"/>
                            </a:solidFill>
                            <a:latin typeface="Cambria Math" panose="02040503050406030204" pitchFamily="18" charset="0"/>
                          </a:rPr>
                          <m:t>+</m:t>
                        </m:r>
                      </m:sup>
                    </m:sSup>
                  </m:oMath>
                </a14:m>
                <a:r>
                  <a:rPr lang="en-US" sz="2200" kern="0" dirty="0">
                    <a:latin typeface="+mn-lt"/>
                  </a:rPr>
                  <a:t>)</a:t>
                </a:r>
              </a:p>
              <a:p>
                <a:pPr marL="342900" indent="-342900" eaLnBrk="0" hangingPunct="0">
                  <a:buSzPct val="125000"/>
                  <a:buFontTx/>
                  <a:buChar char="•"/>
                  <a:defRPr/>
                </a:pPr>
                <a:r>
                  <a:rPr lang="en-US" sz="2200" kern="0" dirty="0">
                    <a:latin typeface="+mn-lt"/>
                  </a:rPr>
                  <a:t>Resulting diode junction </a:t>
                </a:r>
                <a14:m>
                  <m:oMath xmlns:m="http://schemas.openxmlformats.org/officeDocument/2006/math">
                    <m:acc>
                      <m:accPr>
                        <m:chr m:val="̅"/>
                        <m:ctrlPr>
                          <a:rPr lang="en-US" sz="2200" b="1" i="1" kern="0" smtClean="0">
                            <a:solidFill>
                              <a:srgbClr val="0033CC"/>
                            </a:solidFill>
                            <a:latin typeface="Cambria Math" panose="02040503050406030204" pitchFamily="18" charset="0"/>
                          </a:rPr>
                        </m:ctrlPr>
                      </m:accPr>
                      <m:e>
                        <m:r>
                          <a:rPr lang="en-US" sz="2200" b="1" i="1" kern="0">
                            <a:solidFill>
                              <a:srgbClr val="0033CC"/>
                            </a:solidFill>
                            <a:latin typeface="Cambria Math" panose="02040503050406030204" pitchFamily="18" charset="0"/>
                          </a:rPr>
                          <m:t>𝑬</m:t>
                        </m:r>
                      </m:e>
                    </m:acc>
                  </m:oMath>
                </a14:m>
                <a:r>
                  <a:rPr lang="en-US" sz="2200" kern="0" dirty="0">
                    <a:latin typeface="+mn-lt"/>
                  </a:rPr>
                  <a:t> causes charged carrier movement</a:t>
                </a:r>
              </a:p>
              <a:p>
                <a:pPr marL="342900" indent="-342900" eaLnBrk="0" hangingPunct="0">
                  <a:buSzPct val="125000"/>
                  <a:buFontTx/>
                  <a:buChar char="•"/>
                  <a:defRPr/>
                </a:pPr>
                <a:r>
                  <a:rPr lang="en-US" sz="2200" kern="0" dirty="0">
                    <a:latin typeface="+mn-lt"/>
                  </a:rPr>
                  <a:t>Output current is a fraction of the photocurrent</a:t>
                </a:r>
              </a:p>
              <a:p>
                <a:pPr marL="342900" indent="-342900" eaLnBrk="0" hangingPunct="0">
                  <a:buSzPct val="125000"/>
                  <a:buFontTx/>
                  <a:buChar char="•"/>
                  <a:defRPr/>
                </a:pPr>
                <a:r>
                  <a:rPr lang="en-US" sz="2200" kern="0" dirty="0">
                    <a:latin typeface="+mn-lt"/>
                  </a:rPr>
                  <a:t>The output voltage is a fraction of the diode “built-in” voltage</a:t>
                </a:r>
              </a:p>
              <a:p>
                <a:pPr marL="342900" indent="-342900" eaLnBrk="0" hangingPunct="0">
                  <a:buSzPct val="125000"/>
                  <a:buFontTx/>
                  <a:buChar char="•"/>
                  <a:defRPr/>
                </a:pPr>
                <a:endParaRPr lang="en-US" sz="2200" kern="0" dirty="0">
                  <a:latin typeface="+mn-lt"/>
                </a:endParaRPr>
              </a:p>
            </p:txBody>
          </p:sp>
        </mc:Choice>
        <mc:Fallback xmlns="">
          <p:sp>
            <p:nvSpPr>
              <p:cNvPr id="44" name="Content Placeholder 2"/>
              <p:cNvSpPr txBox="1">
                <a:spLocks noRot="1" noChangeAspect="1" noMove="1" noResize="1" noEditPoints="1" noAdjustHandles="1" noChangeArrowheads="1" noChangeShapeType="1" noTextEdit="1"/>
              </p:cNvSpPr>
              <p:nvPr/>
            </p:nvSpPr>
            <p:spPr>
              <a:xfrm>
                <a:off x="309404" y="1354057"/>
                <a:ext cx="4953000" cy="3733800"/>
              </a:xfrm>
              <a:prstGeom prst="rect">
                <a:avLst/>
              </a:prstGeom>
              <a:blipFill>
                <a:blip r:embed="rId4"/>
                <a:stretch>
                  <a:fillRect l="-2094" t="-2610"/>
                </a:stretch>
              </a:blipFill>
            </p:spPr>
            <p:txBody>
              <a:bodyPr/>
              <a:lstStyle/>
              <a:p>
                <a:r>
                  <a:rPr lang="en-US">
                    <a:noFill/>
                  </a:rPr>
                  <a:t> </a:t>
                </a:r>
              </a:p>
            </p:txBody>
          </p:sp>
        </mc:Fallback>
      </mc:AlternateContent>
      <p:sp>
        <p:nvSpPr>
          <p:cNvPr id="2" name="Slide Number Placeholder 1"/>
          <p:cNvSpPr>
            <a:spLocks noGrp="1"/>
          </p:cNvSpPr>
          <p:nvPr>
            <p:ph type="sldNum" sz="quarter" idx="4"/>
          </p:nvPr>
        </p:nvSpPr>
        <p:spPr>
          <a:xfrm>
            <a:off x="8467724" y="6324600"/>
            <a:ext cx="523875" cy="457200"/>
          </a:xfrm>
        </p:spPr>
        <p:txBody>
          <a:bodyPr/>
          <a:lstStyle/>
          <a:p>
            <a:pPr>
              <a:defRPr/>
            </a:pPr>
            <a:fld id="{F6D20532-61D7-47D0-903F-227F7C48AD34}" type="slidenum">
              <a:rPr lang="en-US" smtClean="0"/>
              <a:pPr>
                <a:defRPr/>
              </a:pPr>
              <a:t>15</a:t>
            </a:fld>
            <a:endParaRPr lang="en-US" dirty="0"/>
          </a:p>
        </p:txBody>
      </p:sp>
      <p:graphicFrame>
        <p:nvGraphicFramePr>
          <p:cNvPr id="5" name="Object 4">
            <a:extLst>
              <a:ext uri="{FF2B5EF4-FFF2-40B4-BE49-F238E27FC236}">
                <a16:creationId xmlns:a16="http://schemas.microsoft.com/office/drawing/2014/main" id="{43D4E183-A4E2-450A-A747-EA092AFB3F46}"/>
              </a:ext>
            </a:extLst>
          </p:cNvPr>
          <p:cNvGraphicFramePr>
            <a:graphicFrameLocks noChangeAspect="1"/>
          </p:cNvGraphicFramePr>
          <p:nvPr>
            <p:extLst>
              <p:ext uri="{D42A27DB-BD31-4B8C-83A1-F6EECF244321}">
                <p14:modId xmlns:p14="http://schemas.microsoft.com/office/powerpoint/2010/main" val="1072416606"/>
              </p:ext>
            </p:extLst>
          </p:nvPr>
        </p:nvGraphicFramePr>
        <p:xfrm>
          <a:off x="5051964" y="2507446"/>
          <a:ext cx="254000" cy="317500"/>
        </p:xfrm>
        <a:graphic>
          <a:graphicData uri="http://schemas.openxmlformats.org/presentationml/2006/ole">
            <mc:AlternateContent xmlns:mc="http://schemas.openxmlformats.org/markup-compatibility/2006">
              <mc:Choice xmlns:v="urn:schemas-microsoft-com:vml" Requires="v">
                <p:oleObj spid="_x0000_s114751" name="Equation" r:id="rId5" imgW="253800" imgH="317160" progId="Equation.DSMT4">
                  <p:embed/>
                </p:oleObj>
              </mc:Choice>
              <mc:Fallback>
                <p:oleObj name="Equation" r:id="rId5" imgW="253800" imgH="317160" progId="Equation.DSMT4">
                  <p:embed/>
                  <p:pic>
                    <p:nvPicPr>
                      <p:cNvPr id="0" name=""/>
                      <p:cNvPicPr/>
                      <p:nvPr/>
                    </p:nvPicPr>
                    <p:blipFill>
                      <a:blip r:embed="rId6"/>
                      <a:stretch>
                        <a:fillRect/>
                      </a:stretch>
                    </p:blipFill>
                    <p:spPr>
                      <a:xfrm>
                        <a:off x="5051964" y="2507446"/>
                        <a:ext cx="254000" cy="317500"/>
                      </a:xfrm>
                      <a:prstGeom prst="rect">
                        <a:avLst/>
                      </a:prstGeom>
                    </p:spPr>
                  </p:pic>
                </p:oleObj>
              </mc:Fallback>
            </mc:AlternateContent>
          </a:graphicData>
        </a:graphic>
      </p:graphicFrame>
      <p:cxnSp>
        <p:nvCxnSpPr>
          <p:cNvPr id="7" name="Straight Arrow Connector 6">
            <a:extLst>
              <a:ext uri="{FF2B5EF4-FFF2-40B4-BE49-F238E27FC236}">
                <a16:creationId xmlns:a16="http://schemas.microsoft.com/office/drawing/2014/main" id="{891E4975-5BFA-4DF3-BB5C-6DE3936A9D7F}"/>
              </a:ext>
            </a:extLst>
          </p:cNvPr>
          <p:cNvCxnSpPr/>
          <p:nvPr/>
        </p:nvCxnSpPr>
        <p:spPr bwMode="auto">
          <a:xfrm>
            <a:off x="5433758" y="2337603"/>
            <a:ext cx="0" cy="704670"/>
          </a:xfrm>
          <a:prstGeom prst="straightConnector1">
            <a:avLst/>
          </a:prstGeom>
          <a:noFill/>
          <a:ln w="9525" cap="flat" cmpd="sng" algn="ctr">
            <a:solidFill>
              <a:schemeClr val="bg2">
                <a:lumMod val="60000"/>
                <a:lumOff val="40000"/>
              </a:schemeClr>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A328E8D9-0B6D-4158-82BF-FA4D10CF6DE0}"/>
              </a:ext>
            </a:extLst>
          </p:cNvPr>
          <p:cNvCxnSpPr/>
          <p:nvPr/>
        </p:nvCxnSpPr>
        <p:spPr bwMode="auto">
          <a:xfrm>
            <a:off x="5586158" y="2337603"/>
            <a:ext cx="0" cy="704670"/>
          </a:xfrm>
          <a:prstGeom prst="straightConnector1">
            <a:avLst/>
          </a:prstGeom>
          <a:noFill/>
          <a:ln w="9525" cap="flat" cmpd="sng" algn="ctr">
            <a:solidFill>
              <a:schemeClr val="bg2">
                <a:lumMod val="60000"/>
                <a:lumOff val="40000"/>
              </a:schemeClr>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00347E74-B329-410B-A329-011279E13E8C}"/>
              </a:ext>
            </a:extLst>
          </p:cNvPr>
          <p:cNvCxnSpPr/>
          <p:nvPr/>
        </p:nvCxnSpPr>
        <p:spPr bwMode="auto">
          <a:xfrm>
            <a:off x="5738558" y="2337603"/>
            <a:ext cx="0" cy="704670"/>
          </a:xfrm>
          <a:prstGeom prst="straightConnector1">
            <a:avLst/>
          </a:prstGeom>
          <a:noFill/>
          <a:ln w="9525" cap="flat" cmpd="sng" algn="ctr">
            <a:solidFill>
              <a:schemeClr val="bg2">
                <a:lumMod val="60000"/>
                <a:lumOff val="40000"/>
              </a:schemeClr>
            </a:solidFill>
            <a:prstDash val="solid"/>
            <a:round/>
            <a:headEnd type="none" w="med" len="med"/>
            <a:tailEnd type="triangle"/>
          </a:ln>
          <a:effectLst/>
        </p:spPr>
      </p:cxnSp>
      <p:sp>
        <p:nvSpPr>
          <p:cNvPr id="8" name="TextBox 7">
            <a:extLst>
              <a:ext uri="{FF2B5EF4-FFF2-40B4-BE49-F238E27FC236}">
                <a16:creationId xmlns:a16="http://schemas.microsoft.com/office/drawing/2014/main" id="{4460E995-6BDB-4D1C-9776-FCE04E26A210}"/>
              </a:ext>
            </a:extLst>
          </p:cNvPr>
          <p:cNvSpPr txBox="1"/>
          <p:nvPr/>
        </p:nvSpPr>
        <p:spPr>
          <a:xfrm>
            <a:off x="5355407" y="1886929"/>
            <a:ext cx="386644" cy="523220"/>
          </a:xfrm>
          <a:prstGeom prst="rect">
            <a:avLst/>
          </a:prstGeom>
          <a:noFill/>
        </p:spPr>
        <p:txBody>
          <a:bodyPr wrap="none" rtlCol="0">
            <a:spAutoFit/>
          </a:bodyPr>
          <a:lstStyle/>
          <a:p>
            <a:r>
              <a:rPr lang="en-US" b="1" dirty="0"/>
              <a:t>+</a:t>
            </a:r>
          </a:p>
        </p:txBody>
      </p:sp>
      <p:sp>
        <p:nvSpPr>
          <p:cNvPr id="52" name="TextBox 51">
            <a:extLst>
              <a:ext uri="{FF2B5EF4-FFF2-40B4-BE49-F238E27FC236}">
                <a16:creationId xmlns:a16="http://schemas.microsoft.com/office/drawing/2014/main" id="{3C47E67A-17D9-4D54-BC66-E572D321BCED}"/>
              </a:ext>
            </a:extLst>
          </p:cNvPr>
          <p:cNvSpPr txBox="1"/>
          <p:nvPr/>
        </p:nvSpPr>
        <p:spPr>
          <a:xfrm>
            <a:off x="5444334" y="2876796"/>
            <a:ext cx="304892" cy="523220"/>
          </a:xfrm>
          <a:prstGeom prst="rect">
            <a:avLst/>
          </a:prstGeom>
          <a:noFill/>
        </p:spPr>
        <p:txBody>
          <a:bodyPr wrap="none" rtlCol="0">
            <a:spAutoFit/>
          </a:bodyPr>
          <a:lstStyle/>
          <a:p>
            <a:r>
              <a:rPr lang="en-US" b="1" dirty="0"/>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78677"/>
            <a:ext cx="6035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b="1" dirty="0">
                <a:solidFill>
                  <a:srgbClr val="008000"/>
                </a:solidFill>
                <a:latin typeface="Helvetica" charset="0"/>
              </a:rPr>
              <a:t>Standard Equivalent Circuit Model</a:t>
            </a:r>
          </a:p>
        </p:txBody>
      </p:sp>
      <p:sp>
        <p:nvSpPr>
          <p:cNvPr id="17421" name="Text Box 24"/>
          <p:cNvSpPr txBox="1">
            <a:spLocks noChangeArrowheads="1"/>
          </p:cNvSpPr>
          <p:nvPr/>
        </p:nvSpPr>
        <p:spPr bwMode="auto">
          <a:xfrm>
            <a:off x="5835650" y="2690595"/>
            <a:ext cx="13192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spcBef>
                <a:spcPts val="0"/>
              </a:spcBef>
            </a:pPr>
            <a:r>
              <a:rPr lang="en-US" sz="2000" dirty="0">
                <a:latin typeface="Helvetica" charset="0"/>
              </a:rPr>
              <a:t>Series</a:t>
            </a:r>
          </a:p>
          <a:p>
            <a:pPr algn="ctr">
              <a:spcBef>
                <a:spcPts val="0"/>
              </a:spcBef>
            </a:pPr>
            <a:r>
              <a:rPr lang="en-US" sz="2000" b="1" dirty="0" err="1">
                <a:solidFill>
                  <a:srgbClr val="0033CC"/>
                </a:solidFill>
                <a:latin typeface="Helvetica" charset="0"/>
              </a:rPr>
              <a:t>R</a:t>
            </a:r>
            <a:r>
              <a:rPr lang="en-US" sz="2000" b="1" baseline="-25000" dirty="0" err="1">
                <a:solidFill>
                  <a:srgbClr val="0033CC"/>
                </a:solidFill>
                <a:latin typeface="Helvetica" charset="0"/>
              </a:rPr>
              <a:t>s</a:t>
            </a:r>
            <a:endParaRPr lang="en-US" sz="2000" b="1" baseline="-25000" dirty="0">
              <a:solidFill>
                <a:srgbClr val="0033CC"/>
              </a:solidFill>
              <a:latin typeface="Helvetica" charset="0"/>
            </a:endParaRPr>
          </a:p>
        </p:txBody>
      </p:sp>
      <p:sp>
        <p:nvSpPr>
          <p:cNvPr id="17422" name="Text Box 25"/>
          <p:cNvSpPr txBox="1">
            <a:spLocks noChangeArrowheads="1"/>
          </p:cNvSpPr>
          <p:nvPr/>
        </p:nvSpPr>
        <p:spPr bwMode="auto">
          <a:xfrm>
            <a:off x="7751688" y="4658739"/>
            <a:ext cx="11255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dirty="0">
                <a:latin typeface="Helvetica" charset="0"/>
              </a:rPr>
              <a:t>Load</a:t>
            </a:r>
          </a:p>
        </p:txBody>
      </p:sp>
      <p:sp>
        <p:nvSpPr>
          <p:cNvPr id="17424" name="AutoShape 27"/>
          <p:cNvSpPr>
            <a:spLocks noChangeArrowheads="1"/>
          </p:cNvSpPr>
          <p:nvPr/>
        </p:nvSpPr>
        <p:spPr bwMode="auto">
          <a:xfrm rot="5400000">
            <a:off x="4687887" y="2100263"/>
            <a:ext cx="862013" cy="12080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178 h 21600"/>
              <a:gd name="T14" fmla="*/ 18145 w 21600"/>
              <a:gd name="T15" fmla="*/ 8980 h 21600"/>
            </a:gdLst>
            <a:ahLst/>
            <a:cxnLst>
              <a:cxn ang="T8">
                <a:pos x="T0" y="T1"/>
              </a:cxn>
              <a:cxn ang="T9">
                <a:pos x="T2" y="T3"/>
              </a:cxn>
              <a:cxn ang="T10">
                <a:pos x="T4" y="T5"/>
              </a:cxn>
              <a:cxn ang="T11">
                <a:pos x="T6" y="T7"/>
              </a:cxn>
            </a:cxnLst>
            <a:rect l="T12" t="T13" r="T14" b="T15"/>
            <a:pathLst>
              <a:path w="21600" h="21600">
                <a:moveTo>
                  <a:pt x="21600" y="6079"/>
                </a:moveTo>
                <a:lnTo>
                  <a:pt x="14360" y="0"/>
                </a:lnTo>
                <a:lnTo>
                  <a:pt x="14360" y="3178"/>
                </a:lnTo>
                <a:lnTo>
                  <a:pt x="12427" y="3178"/>
                </a:lnTo>
                <a:cubicBezTo>
                  <a:pt x="5564" y="3178"/>
                  <a:pt x="0" y="7198"/>
                  <a:pt x="0" y="12158"/>
                </a:cubicBezTo>
                <a:lnTo>
                  <a:pt x="0" y="21600"/>
                </a:lnTo>
                <a:lnTo>
                  <a:pt x="5930" y="21600"/>
                </a:lnTo>
                <a:lnTo>
                  <a:pt x="5930" y="12158"/>
                </a:lnTo>
                <a:cubicBezTo>
                  <a:pt x="5930" y="10403"/>
                  <a:pt x="8839" y="8980"/>
                  <a:pt x="12427" y="8980"/>
                </a:cubicBezTo>
                <a:lnTo>
                  <a:pt x="14360" y="8980"/>
                </a:lnTo>
                <a:lnTo>
                  <a:pt x="14360" y="12158"/>
                </a:lnTo>
                <a:lnTo>
                  <a:pt x="21600" y="6079"/>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7425" name="AutoShape 28"/>
          <p:cNvSpPr>
            <a:spLocks noChangeArrowheads="1"/>
          </p:cNvSpPr>
          <p:nvPr/>
        </p:nvSpPr>
        <p:spPr bwMode="auto">
          <a:xfrm rot="5400000">
            <a:off x="6494462" y="2035176"/>
            <a:ext cx="1458913" cy="14271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7426" name="Rectangle 29"/>
          <p:cNvSpPr>
            <a:spLocks noChangeArrowheads="1"/>
          </p:cNvSpPr>
          <p:nvPr/>
        </p:nvSpPr>
        <p:spPr bwMode="auto">
          <a:xfrm>
            <a:off x="2740025" y="2016125"/>
            <a:ext cx="4124325" cy="43973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7427" name="Line 30"/>
          <p:cNvSpPr>
            <a:spLocks noChangeShapeType="1"/>
          </p:cNvSpPr>
          <p:nvPr/>
        </p:nvSpPr>
        <p:spPr bwMode="auto">
          <a:xfrm flipH="1">
            <a:off x="2990850" y="2016125"/>
            <a:ext cx="39036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8" name="Line 31"/>
          <p:cNvSpPr>
            <a:spLocks noChangeShapeType="1"/>
          </p:cNvSpPr>
          <p:nvPr/>
        </p:nvSpPr>
        <p:spPr bwMode="auto">
          <a:xfrm flipH="1">
            <a:off x="2984500" y="2454275"/>
            <a:ext cx="39036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AutoShape 32"/>
          <p:cNvSpPr>
            <a:spLocks noChangeArrowheads="1"/>
          </p:cNvSpPr>
          <p:nvPr/>
        </p:nvSpPr>
        <p:spPr bwMode="auto">
          <a:xfrm rot="5400000">
            <a:off x="3273426" y="2282825"/>
            <a:ext cx="862012" cy="12080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178 h 21600"/>
              <a:gd name="T14" fmla="*/ 18145 w 21600"/>
              <a:gd name="T15" fmla="*/ 8980 h 21600"/>
            </a:gdLst>
            <a:ahLst/>
            <a:cxnLst>
              <a:cxn ang="T8">
                <a:pos x="T0" y="T1"/>
              </a:cxn>
              <a:cxn ang="T9">
                <a:pos x="T2" y="T3"/>
              </a:cxn>
              <a:cxn ang="T10">
                <a:pos x="T4" y="T5"/>
              </a:cxn>
              <a:cxn ang="T11">
                <a:pos x="T6" y="T7"/>
              </a:cxn>
            </a:cxnLst>
            <a:rect l="T12" t="T13" r="T14" b="T15"/>
            <a:pathLst>
              <a:path w="21600" h="21600">
                <a:moveTo>
                  <a:pt x="21600" y="6079"/>
                </a:moveTo>
                <a:lnTo>
                  <a:pt x="14360" y="0"/>
                </a:lnTo>
                <a:lnTo>
                  <a:pt x="14360" y="3178"/>
                </a:lnTo>
                <a:lnTo>
                  <a:pt x="12427" y="3178"/>
                </a:lnTo>
                <a:cubicBezTo>
                  <a:pt x="5564" y="3178"/>
                  <a:pt x="0" y="7198"/>
                  <a:pt x="0" y="12158"/>
                </a:cubicBezTo>
                <a:lnTo>
                  <a:pt x="0" y="21600"/>
                </a:lnTo>
                <a:lnTo>
                  <a:pt x="5930" y="21600"/>
                </a:lnTo>
                <a:lnTo>
                  <a:pt x="5930" y="12158"/>
                </a:lnTo>
                <a:cubicBezTo>
                  <a:pt x="5930" y="10403"/>
                  <a:pt x="8839" y="8980"/>
                  <a:pt x="12427" y="8980"/>
                </a:cubicBezTo>
                <a:lnTo>
                  <a:pt x="14360" y="8980"/>
                </a:lnTo>
                <a:lnTo>
                  <a:pt x="14360" y="12158"/>
                </a:lnTo>
                <a:lnTo>
                  <a:pt x="21600" y="6079"/>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7430" name="Rectangle 33"/>
          <p:cNvSpPr>
            <a:spLocks noChangeArrowheads="1"/>
          </p:cNvSpPr>
          <p:nvPr/>
        </p:nvSpPr>
        <p:spPr bwMode="auto">
          <a:xfrm>
            <a:off x="2881313" y="2063750"/>
            <a:ext cx="2508250" cy="438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latin typeface="Helvetica" charset="0"/>
            </a:endParaRPr>
          </a:p>
        </p:txBody>
      </p:sp>
      <p:sp>
        <p:nvSpPr>
          <p:cNvPr id="17431" name="Rectangle 34"/>
          <p:cNvSpPr>
            <a:spLocks noChangeArrowheads="1"/>
          </p:cNvSpPr>
          <p:nvPr/>
        </p:nvSpPr>
        <p:spPr bwMode="auto">
          <a:xfrm>
            <a:off x="2652713" y="2263775"/>
            <a:ext cx="939800" cy="438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7432" name="Line 35"/>
          <p:cNvSpPr>
            <a:spLocks noChangeShapeType="1"/>
          </p:cNvSpPr>
          <p:nvPr/>
        </p:nvSpPr>
        <p:spPr bwMode="auto">
          <a:xfrm flipH="1">
            <a:off x="2927350" y="2690813"/>
            <a:ext cx="6746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3" name="Line 36"/>
          <p:cNvSpPr>
            <a:spLocks noChangeShapeType="1"/>
          </p:cNvSpPr>
          <p:nvPr/>
        </p:nvSpPr>
        <p:spPr bwMode="auto">
          <a:xfrm flipH="1">
            <a:off x="3806825" y="2501900"/>
            <a:ext cx="877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4" name="AutoShape 37"/>
          <p:cNvSpPr>
            <a:spLocks noChangeArrowheads="1"/>
          </p:cNvSpPr>
          <p:nvPr/>
        </p:nvSpPr>
        <p:spPr bwMode="auto">
          <a:xfrm rot="5400000">
            <a:off x="5861844" y="1859756"/>
            <a:ext cx="828675" cy="9890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178 h 21600"/>
              <a:gd name="T14" fmla="*/ 18145 w 21600"/>
              <a:gd name="T15" fmla="*/ 8980 h 21600"/>
            </a:gdLst>
            <a:ahLst/>
            <a:cxnLst>
              <a:cxn ang="T8">
                <a:pos x="T0" y="T1"/>
              </a:cxn>
              <a:cxn ang="T9">
                <a:pos x="T2" y="T3"/>
              </a:cxn>
              <a:cxn ang="T10">
                <a:pos x="T4" y="T5"/>
              </a:cxn>
              <a:cxn ang="T11">
                <a:pos x="T6" y="T7"/>
              </a:cxn>
            </a:cxnLst>
            <a:rect l="T12" t="T13" r="T14" b="T15"/>
            <a:pathLst>
              <a:path w="21600" h="21600">
                <a:moveTo>
                  <a:pt x="21600" y="6079"/>
                </a:moveTo>
                <a:lnTo>
                  <a:pt x="14360" y="0"/>
                </a:lnTo>
                <a:lnTo>
                  <a:pt x="14360" y="3178"/>
                </a:lnTo>
                <a:lnTo>
                  <a:pt x="12427" y="3178"/>
                </a:lnTo>
                <a:cubicBezTo>
                  <a:pt x="5564" y="3178"/>
                  <a:pt x="0" y="7198"/>
                  <a:pt x="0" y="12158"/>
                </a:cubicBezTo>
                <a:lnTo>
                  <a:pt x="0" y="21600"/>
                </a:lnTo>
                <a:lnTo>
                  <a:pt x="5930" y="21600"/>
                </a:lnTo>
                <a:lnTo>
                  <a:pt x="5930" y="12158"/>
                </a:lnTo>
                <a:cubicBezTo>
                  <a:pt x="5930" y="10403"/>
                  <a:pt x="8839" y="8980"/>
                  <a:pt x="12427" y="8980"/>
                </a:cubicBezTo>
                <a:lnTo>
                  <a:pt x="14360" y="8980"/>
                </a:lnTo>
                <a:lnTo>
                  <a:pt x="14360" y="12158"/>
                </a:lnTo>
                <a:lnTo>
                  <a:pt x="21600" y="6079"/>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7435" name="Rectangle 38"/>
          <p:cNvSpPr>
            <a:spLocks noChangeArrowheads="1"/>
          </p:cNvSpPr>
          <p:nvPr/>
        </p:nvSpPr>
        <p:spPr bwMode="auto">
          <a:xfrm>
            <a:off x="3033713" y="1930400"/>
            <a:ext cx="3136900" cy="438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latin typeface="Helvetica" charset="0"/>
            </a:endParaRPr>
          </a:p>
        </p:txBody>
      </p:sp>
      <p:sp>
        <p:nvSpPr>
          <p:cNvPr id="17436" name="Line 39"/>
          <p:cNvSpPr>
            <a:spLocks noChangeShapeType="1"/>
          </p:cNvSpPr>
          <p:nvPr/>
        </p:nvSpPr>
        <p:spPr bwMode="auto">
          <a:xfrm flipH="1">
            <a:off x="2881313" y="1938338"/>
            <a:ext cx="32924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7" name="AutoShape 40"/>
          <p:cNvSpPr>
            <a:spLocks noChangeArrowheads="1"/>
          </p:cNvSpPr>
          <p:nvPr/>
        </p:nvSpPr>
        <p:spPr bwMode="auto">
          <a:xfrm>
            <a:off x="1498600" y="1682750"/>
            <a:ext cx="2039938" cy="21351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1787 h 21600"/>
              <a:gd name="T14" fmla="*/ 15404 w 21600"/>
              <a:gd name="T15" fmla="*/ 10371 h 21600"/>
            </a:gdLst>
            <a:ahLst/>
            <a:cxnLst>
              <a:cxn ang="T8">
                <a:pos x="T0" y="T1"/>
              </a:cxn>
              <a:cxn ang="T9">
                <a:pos x="T2" y="T3"/>
              </a:cxn>
              <a:cxn ang="T10">
                <a:pos x="T4" y="T5"/>
              </a:cxn>
              <a:cxn ang="T11">
                <a:pos x="T6" y="T7"/>
              </a:cxn>
            </a:cxnLst>
            <a:rect l="T12" t="T13" r="T14" b="T15"/>
            <a:pathLst>
              <a:path w="21600" h="21600">
                <a:moveTo>
                  <a:pt x="21600" y="6079"/>
                </a:moveTo>
                <a:lnTo>
                  <a:pt x="12824" y="0"/>
                </a:lnTo>
                <a:lnTo>
                  <a:pt x="12824" y="1787"/>
                </a:lnTo>
                <a:lnTo>
                  <a:pt x="12427" y="1787"/>
                </a:lnTo>
                <a:cubicBezTo>
                  <a:pt x="5564" y="1787"/>
                  <a:pt x="0" y="6430"/>
                  <a:pt x="0" y="12158"/>
                </a:cubicBezTo>
                <a:lnTo>
                  <a:pt x="0" y="21600"/>
                </a:lnTo>
                <a:lnTo>
                  <a:pt x="8774" y="21600"/>
                </a:lnTo>
                <a:lnTo>
                  <a:pt x="8774" y="12158"/>
                </a:lnTo>
                <a:cubicBezTo>
                  <a:pt x="8774" y="11171"/>
                  <a:pt x="10410" y="10371"/>
                  <a:pt x="12427" y="10371"/>
                </a:cubicBezTo>
                <a:lnTo>
                  <a:pt x="12824" y="10371"/>
                </a:lnTo>
                <a:lnTo>
                  <a:pt x="12824" y="12158"/>
                </a:lnTo>
                <a:lnTo>
                  <a:pt x="21600" y="6079"/>
                </a:lnTo>
                <a:close/>
              </a:path>
            </a:pathLst>
          </a:custGeom>
          <a:solidFill>
            <a:schemeClr val="accent1"/>
          </a:solidFill>
          <a:ln w="12700">
            <a:solidFill>
              <a:schemeClr val="tx1"/>
            </a:solidFill>
            <a:miter lim="800000"/>
            <a:headEnd/>
            <a:tailEnd/>
          </a:ln>
        </p:spPr>
        <p:txBody>
          <a:bodyPr wrap="none" anchor="ctr"/>
          <a:lstStyle/>
          <a:p>
            <a:endParaRPr lang="en-US"/>
          </a:p>
        </p:txBody>
      </p:sp>
      <p:sp>
        <p:nvSpPr>
          <p:cNvPr id="17438" name="Rectangle 41"/>
          <p:cNvSpPr>
            <a:spLocks noChangeArrowheads="1"/>
          </p:cNvSpPr>
          <p:nvPr/>
        </p:nvSpPr>
        <p:spPr bwMode="auto">
          <a:xfrm>
            <a:off x="2709863" y="1295400"/>
            <a:ext cx="384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r>
              <a:rPr lang="en-US" dirty="0">
                <a:latin typeface="Helvetica" charset="0"/>
              </a:rPr>
              <a:t>Where does the power go?</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16</a:t>
            </a:fld>
            <a:endParaRPr lang="en-US" dirty="0"/>
          </a:p>
        </p:txBody>
      </p:sp>
      <p:grpSp>
        <p:nvGrpSpPr>
          <p:cNvPr id="3" name="Group 2">
            <a:extLst>
              <a:ext uri="{FF2B5EF4-FFF2-40B4-BE49-F238E27FC236}">
                <a16:creationId xmlns:a16="http://schemas.microsoft.com/office/drawing/2014/main" id="{73588442-1015-4804-9F69-539E99008502}"/>
              </a:ext>
            </a:extLst>
          </p:cNvPr>
          <p:cNvGrpSpPr/>
          <p:nvPr/>
        </p:nvGrpSpPr>
        <p:grpSpPr>
          <a:xfrm>
            <a:off x="912493" y="3360140"/>
            <a:ext cx="6666552" cy="2768600"/>
            <a:chOff x="495455" y="3479800"/>
            <a:chExt cx="7240433" cy="2982913"/>
          </a:xfrm>
        </p:grpSpPr>
        <p:sp>
          <p:nvSpPr>
            <p:cNvPr id="17411" name="Rectangle 3"/>
            <p:cNvSpPr>
              <a:spLocks noChangeArrowheads="1"/>
            </p:cNvSpPr>
            <p:nvPr/>
          </p:nvSpPr>
          <p:spPr bwMode="auto">
            <a:xfrm>
              <a:off x="2520950" y="3657600"/>
              <a:ext cx="5041900" cy="2743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nvGrpSpPr>
            <p:cNvPr id="17412" name="Group 4"/>
            <p:cNvGrpSpPr>
              <a:grpSpLocks/>
            </p:cNvGrpSpPr>
            <p:nvPr/>
          </p:nvGrpSpPr>
          <p:grpSpPr bwMode="auto">
            <a:xfrm>
              <a:off x="2239963" y="4541838"/>
              <a:ext cx="566737" cy="974725"/>
              <a:chOff x="1152" y="1450"/>
              <a:chExt cx="357" cy="614"/>
            </a:xfrm>
          </p:grpSpPr>
          <p:sp>
            <p:nvSpPr>
              <p:cNvPr id="17453" name="Oval 5"/>
              <p:cNvSpPr>
                <a:spLocks noChangeArrowheads="1"/>
              </p:cNvSpPr>
              <p:nvPr/>
            </p:nvSpPr>
            <p:spPr bwMode="auto">
              <a:xfrm>
                <a:off x="1154" y="1451"/>
                <a:ext cx="355" cy="355"/>
              </a:xfrm>
              <a:prstGeom prst="ellipse">
                <a:avLst/>
              </a:prstGeom>
              <a:solidFill>
                <a:schemeClr val="bg1"/>
              </a:solidFill>
              <a:ln w="28575">
                <a:solidFill>
                  <a:schemeClr val="tx1"/>
                </a:solidFill>
                <a:round/>
                <a:headEnd/>
                <a:tailEnd/>
              </a:ln>
            </p:spPr>
            <p:txBody>
              <a:bodyPr wrap="none" anchor="ctr"/>
              <a:lstStyle/>
              <a:p>
                <a:pPr eaLnBrk="0" hangingPunct="0"/>
                <a:endParaRPr lang="en-US"/>
              </a:p>
            </p:txBody>
          </p:sp>
          <p:sp>
            <p:nvSpPr>
              <p:cNvPr id="17454" name="Oval 6"/>
              <p:cNvSpPr>
                <a:spLocks noChangeArrowheads="1"/>
              </p:cNvSpPr>
              <p:nvPr/>
            </p:nvSpPr>
            <p:spPr bwMode="auto">
              <a:xfrm>
                <a:off x="1152" y="1709"/>
                <a:ext cx="355" cy="355"/>
              </a:xfrm>
              <a:prstGeom prst="ellipse">
                <a:avLst/>
              </a:prstGeom>
              <a:solidFill>
                <a:schemeClr val="bg1"/>
              </a:solidFill>
              <a:ln w="28575">
                <a:solidFill>
                  <a:schemeClr val="tx1"/>
                </a:solidFill>
                <a:round/>
                <a:headEnd/>
                <a:tailEnd/>
              </a:ln>
            </p:spPr>
            <p:txBody>
              <a:bodyPr wrap="none" anchor="ctr"/>
              <a:lstStyle/>
              <a:p>
                <a:pPr eaLnBrk="0" hangingPunct="0"/>
                <a:endParaRPr lang="en-US"/>
              </a:p>
            </p:txBody>
          </p:sp>
          <p:sp>
            <p:nvSpPr>
              <p:cNvPr id="17455" name="Oval 7"/>
              <p:cNvSpPr>
                <a:spLocks noChangeArrowheads="1"/>
              </p:cNvSpPr>
              <p:nvPr/>
            </p:nvSpPr>
            <p:spPr bwMode="auto">
              <a:xfrm>
                <a:off x="1152" y="1450"/>
                <a:ext cx="355" cy="35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sp>
          <p:nvSpPr>
            <p:cNvPr id="17413" name="Line 8"/>
            <p:cNvSpPr>
              <a:spLocks noChangeShapeType="1"/>
            </p:cNvSpPr>
            <p:nvPr/>
          </p:nvSpPr>
          <p:spPr bwMode="auto">
            <a:xfrm>
              <a:off x="3978275" y="3662363"/>
              <a:ext cx="0" cy="273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14" name="Group 9"/>
            <p:cNvGrpSpPr>
              <a:grpSpLocks/>
            </p:cNvGrpSpPr>
            <p:nvPr/>
          </p:nvGrpSpPr>
          <p:grpSpPr bwMode="auto">
            <a:xfrm flipV="1">
              <a:off x="3673475" y="4765675"/>
              <a:ext cx="609600" cy="527050"/>
              <a:chOff x="1680" y="1488"/>
              <a:chExt cx="384" cy="332"/>
            </a:xfrm>
          </p:grpSpPr>
          <p:sp>
            <p:nvSpPr>
              <p:cNvPr id="17451" name="AutoShape 10"/>
              <p:cNvSpPr>
                <a:spLocks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a:p>
            </p:txBody>
          </p:sp>
          <p:sp>
            <p:nvSpPr>
              <p:cNvPr id="17452" name="Line 11"/>
              <p:cNvSpPr>
                <a:spLocks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415" name="Group 12"/>
            <p:cNvGrpSpPr>
              <a:grpSpLocks/>
            </p:cNvGrpSpPr>
            <p:nvPr/>
          </p:nvGrpSpPr>
          <p:grpSpPr bwMode="auto">
            <a:xfrm>
              <a:off x="5969000" y="3479800"/>
              <a:ext cx="1066800" cy="355600"/>
              <a:chOff x="1792" y="2923"/>
              <a:chExt cx="672" cy="224"/>
            </a:xfrm>
          </p:grpSpPr>
          <p:sp>
            <p:nvSpPr>
              <p:cNvPr id="17449" name="Rectangle 13"/>
              <p:cNvSpPr>
                <a:spLocks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7450" name="Freeform 14"/>
              <p:cNvSpPr>
                <a:spLocks/>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7416" name="Group 15"/>
            <p:cNvGrpSpPr>
              <a:grpSpLocks/>
            </p:cNvGrpSpPr>
            <p:nvPr/>
          </p:nvGrpSpPr>
          <p:grpSpPr bwMode="auto">
            <a:xfrm rot="-5400000">
              <a:off x="7024688" y="4851400"/>
              <a:ext cx="1066800" cy="355600"/>
              <a:chOff x="1792" y="2923"/>
              <a:chExt cx="672" cy="224"/>
            </a:xfrm>
          </p:grpSpPr>
          <p:sp>
            <p:nvSpPr>
              <p:cNvPr id="17447" name="Rectangle 16"/>
              <p:cNvSpPr>
                <a:spLocks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7448" name="Freeform 17"/>
              <p:cNvSpPr>
                <a:spLocks/>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417" name="Line 18"/>
            <p:cNvSpPr>
              <a:spLocks noChangeShapeType="1"/>
            </p:cNvSpPr>
            <p:nvPr/>
          </p:nvSpPr>
          <p:spPr bwMode="auto">
            <a:xfrm>
              <a:off x="5454650" y="3657600"/>
              <a:ext cx="0" cy="2743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18" name="Group 19"/>
            <p:cNvGrpSpPr>
              <a:grpSpLocks/>
            </p:cNvGrpSpPr>
            <p:nvPr/>
          </p:nvGrpSpPr>
          <p:grpSpPr bwMode="auto">
            <a:xfrm rot="-5400000">
              <a:off x="4921250" y="4851400"/>
              <a:ext cx="1066800" cy="355600"/>
              <a:chOff x="1792" y="2923"/>
              <a:chExt cx="672" cy="224"/>
            </a:xfrm>
          </p:grpSpPr>
          <p:sp>
            <p:nvSpPr>
              <p:cNvPr id="17445" name="Rectangle 20"/>
              <p:cNvSpPr>
                <a:spLocks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7446" name="Freeform 21"/>
              <p:cNvSpPr>
                <a:spLocks/>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419" name="Text Box 22"/>
            <p:cNvSpPr txBox="1">
              <a:spLocks noChangeArrowheads="1"/>
            </p:cNvSpPr>
            <p:nvPr/>
          </p:nvSpPr>
          <p:spPr bwMode="auto">
            <a:xfrm>
              <a:off x="495455" y="4311452"/>
              <a:ext cx="16716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800" dirty="0">
                  <a:latin typeface="Helvetica" charset="0"/>
                </a:rPr>
                <a:t>Ideal Photocurrent source</a:t>
              </a:r>
            </a:p>
          </p:txBody>
        </p:sp>
        <p:sp>
          <p:nvSpPr>
            <p:cNvPr id="17420" name="Text Box 23"/>
            <p:cNvSpPr txBox="1">
              <a:spLocks noChangeArrowheads="1"/>
            </p:cNvSpPr>
            <p:nvPr/>
          </p:nvSpPr>
          <p:spPr bwMode="auto">
            <a:xfrm>
              <a:off x="2955926" y="4252008"/>
              <a:ext cx="1007547" cy="4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000" dirty="0">
                  <a:latin typeface="Helvetica" charset="0"/>
                </a:rPr>
                <a:t>Diode</a:t>
              </a:r>
            </a:p>
          </p:txBody>
        </p:sp>
        <p:sp>
          <p:nvSpPr>
            <p:cNvPr id="17439" name="Oval 42"/>
            <p:cNvSpPr>
              <a:spLocks noChangeArrowheads="1"/>
            </p:cNvSpPr>
            <p:nvPr/>
          </p:nvSpPr>
          <p:spPr bwMode="auto">
            <a:xfrm>
              <a:off x="3886200" y="3581400"/>
              <a:ext cx="152400" cy="152400"/>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7440" name="Oval 43"/>
            <p:cNvSpPr>
              <a:spLocks noChangeArrowheads="1"/>
            </p:cNvSpPr>
            <p:nvPr/>
          </p:nvSpPr>
          <p:spPr bwMode="auto">
            <a:xfrm>
              <a:off x="5362575" y="3581400"/>
              <a:ext cx="152400" cy="152400"/>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7441" name="Oval 44"/>
            <p:cNvSpPr>
              <a:spLocks noChangeArrowheads="1"/>
            </p:cNvSpPr>
            <p:nvPr/>
          </p:nvSpPr>
          <p:spPr bwMode="auto">
            <a:xfrm>
              <a:off x="5365750" y="6310313"/>
              <a:ext cx="152400" cy="152400"/>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7442" name="Oval 45"/>
            <p:cNvSpPr>
              <a:spLocks noChangeArrowheads="1"/>
            </p:cNvSpPr>
            <p:nvPr/>
          </p:nvSpPr>
          <p:spPr bwMode="auto">
            <a:xfrm>
              <a:off x="3894138" y="6310313"/>
              <a:ext cx="152400" cy="152400"/>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7443" name="Text Box 46"/>
            <p:cNvSpPr txBox="1">
              <a:spLocks noChangeArrowheads="1"/>
            </p:cNvSpPr>
            <p:nvPr/>
          </p:nvSpPr>
          <p:spPr bwMode="auto">
            <a:xfrm>
              <a:off x="5867400" y="3792538"/>
              <a:ext cx="1120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600">
                  <a:latin typeface="Helvetica" charset="0"/>
                </a:rPr>
                <a:t>(minimize)</a:t>
              </a:r>
            </a:p>
          </p:txBody>
        </p:sp>
        <p:sp>
          <p:nvSpPr>
            <p:cNvPr id="17444" name="Text Box 47"/>
            <p:cNvSpPr txBox="1">
              <a:spLocks noChangeArrowheads="1"/>
            </p:cNvSpPr>
            <p:nvPr/>
          </p:nvSpPr>
          <p:spPr bwMode="auto">
            <a:xfrm>
              <a:off x="5657850" y="4741792"/>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600" dirty="0">
                  <a:latin typeface="Helvetica" charset="0"/>
                </a:rPr>
                <a:t>(maximize)</a:t>
              </a:r>
            </a:p>
          </p:txBody>
        </p:sp>
        <p:sp>
          <p:nvSpPr>
            <p:cNvPr id="49" name="Text Box 24">
              <a:extLst>
                <a:ext uri="{FF2B5EF4-FFF2-40B4-BE49-F238E27FC236}">
                  <a16:creationId xmlns:a16="http://schemas.microsoft.com/office/drawing/2014/main" id="{0D2D2E6D-A81A-4818-8656-7FBB57760BA1}"/>
                </a:ext>
              </a:extLst>
            </p:cNvPr>
            <p:cNvSpPr txBox="1">
              <a:spLocks noChangeArrowheads="1"/>
            </p:cNvSpPr>
            <p:nvPr/>
          </p:nvSpPr>
          <p:spPr bwMode="auto">
            <a:xfrm>
              <a:off x="4313236" y="4187895"/>
              <a:ext cx="13192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spcBef>
                  <a:spcPts val="0"/>
                </a:spcBef>
              </a:pPr>
              <a:r>
                <a:rPr lang="en-US" sz="2000" dirty="0">
                  <a:latin typeface="Helvetica" charset="0"/>
                </a:rPr>
                <a:t>Shunt </a:t>
              </a:r>
            </a:p>
            <a:p>
              <a:pPr algn="ctr">
                <a:spcBef>
                  <a:spcPts val="0"/>
                </a:spcBef>
              </a:pPr>
              <a:r>
                <a:rPr lang="en-US" sz="2000" b="1" dirty="0" err="1">
                  <a:solidFill>
                    <a:srgbClr val="0033CC"/>
                  </a:solidFill>
                  <a:latin typeface="Helvetica" charset="0"/>
                </a:rPr>
                <a:t>R</a:t>
              </a:r>
              <a:r>
                <a:rPr lang="en-US" sz="2000" b="1" baseline="-25000" dirty="0" err="1">
                  <a:solidFill>
                    <a:srgbClr val="0033CC"/>
                  </a:solidFill>
                  <a:latin typeface="Helvetica" charset="0"/>
                </a:rPr>
                <a:t>p</a:t>
              </a:r>
              <a:endParaRPr lang="en-US" sz="2000" b="1" baseline="-25000" dirty="0">
                <a:solidFill>
                  <a:srgbClr val="0033CC"/>
                </a:solidFill>
                <a:latin typeface="Helvetica" charset="0"/>
              </a:endParaRPr>
            </a:p>
          </p:txBody>
        </p:sp>
      </p:grpSp>
      <p:sp>
        <p:nvSpPr>
          <p:cNvPr id="4" name="TextBox 3">
            <a:extLst>
              <a:ext uri="{FF2B5EF4-FFF2-40B4-BE49-F238E27FC236}">
                <a16:creationId xmlns:a16="http://schemas.microsoft.com/office/drawing/2014/main" id="{D6B95EB1-E9AD-4CFE-BBAF-1D1BA56CE9CA}"/>
              </a:ext>
            </a:extLst>
          </p:cNvPr>
          <p:cNvSpPr txBox="1"/>
          <p:nvPr/>
        </p:nvSpPr>
        <p:spPr>
          <a:xfrm>
            <a:off x="2209800" y="6217713"/>
            <a:ext cx="3467616" cy="461665"/>
          </a:xfrm>
          <a:prstGeom prst="rect">
            <a:avLst/>
          </a:prstGeom>
          <a:noFill/>
        </p:spPr>
        <p:txBody>
          <a:bodyPr wrap="none" rtlCol="0">
            <a:spAutoFit/>
          </a:bodyPr>
          <a:lstStyle/>
          <a:p>
            <a:r>
              <a:rPr lang="en-US" sz="2400" b="1" dirty="0">
                <a:solidFill>
                  <a:srgbClr val="0033CC"/>
                </a:solidFill>
              </a:rPr>
              <a:t>Building to this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Photon Energy</a:t>
            </a:r>
          </a:p>
        </p:txBody>
      </p:sp>
      <p:sp>
        <p:nvSpPr>
          <p:cNvPr id="18435" name="Content Placeholder 2"/>
          <p:cNvSpPr>
            <a:spLocks noGrp="1"/>
          </p:cNvSpPr>
          <p:nvPr>
            <p:ph idx="1"/>
          </p:nvPr>
        </p:nvSpPr>
        <p:spPr>
          <a:xfrm>
            <a:off x="365760" y="1280160"/>
            <a:ext cx="8397240" cy="2683288"/>
          </a:xfrm>
        </p:spPr>
        <p:txBody>
          <a:bodyPr/>
          <a:lstStyle/>
          <a:p>
            <a:pPr eaLnBrk="1" hangingPunct="1"/>
            <a:r>
              <a:rPr lang="en-US" sz="2400" dirty="0"/>
              <a:t>Photons characterized by </a:t>
            </a:r>
            <a:r>
              <a:rPr lang="en-US" sz="2400" b="1" dirty="0">
                <a:solidFill>
                  <a:srgbClr val="0033CC"/>
                </a:solidFill>
                <a:sym typeface="Symbol" panose="05050102010706020507" pitchFamily="18" charset="2"/>
              </a:rPr>
              <a:t></a:t>
            </a:r>
            <a:r>
              <a:rPr lang="en-US" sz="2400" dirty="0">
                <a:sym typeface="Symbol" panose="05050102010706020507" pitchFamily="18" charset="2"/>
              </a:rPr>
              <a:t> </a:t>
            </a:r>
            <a:r>
              <a:rPr lang="en-US" sz="2000" dirty="0">
                <a:sym typeface="Symbol" panose="05050102010706020507" pitchFamily="18" charset="2"/>
              </a:rPr>
              <a:t>(</a:t>
            </a:r>
            <a:r>
              <a:rPr lang="en-US" sz="2000" dirty="0"/>
              <a:t>wavelength), </a:t>
            </a:r>
            <a:r>
              <a:rPr lang="en-US" sz="2000" b="1" dirty="0">
                <a:solidFill>
                  <a:srgbClr val="0033CC"/>
                </a:solidFill>
                <a:sym typeface="Symbol" panose="05050102010706020507" pitchFamily="18" charset="2"/>
              </a:rPr>
              <a:t></a:t>
            </a:r>
            <a:r>
              <a:rPr lang="en-US" sz="2400" dirty="0"/>
              <a:t> </a:t>
            </a:r>
            <a:r>
              <a:rPr lang="en-US" sz="2000" dirty="0"/>
              <a:t>(frequency),</a:t>
            </a:r>
            <a:r>
              <a:rPr lang="en-US" sz="2400" dirty="0"/>
              <a:t> &amp; </a:t>
            </a:r>
            <a:r>
              <a:rPr lang="en-US" sz="2400" b="1" i="1" dirty="0">
                <a:solidFill>
                  <a:srgbClr val="0033CC"/>
                </a:solidFill>
              </a:rPr>
              <a:t>E</a:t>
            </a:r>
            <a:r>
              <a:rPr lang="en-US" sz="2400" dirty="0"/>
              <a:t> </a:t>
            </a:r>
            <a:r>
              <a:rPr lang="en-US" sz="2000" dirty="0"/>
              <a:t>(energy)</a:t>
            </a:r>
          </a:p>
          <a:p>
            <a:pPr eaLnBrk="1" hangingPunct="1"/>
            <a:endParaRPr lang="en-US" sz="2400" dirty="0"/>
          </a:p>
          <a:p>
            <a:pPr eaLnBrk="1" hangingPunct="1"/>
            <a:endParaRPr lang="en-US" sz="2400" dirty="0"/>
          </a:p>
          <a:p>
            <a:pPr eaLnBrk="1" hangingPunct="1"/>
            <a:endParaRPr lang="en-US" sz="2400" dirty="0"/>
          </a:p>
          <a:p>
            <a:pPr eaLnBrk="1" hangingPunct="1"/>
            <a:r>
              <a:rPr lang="en-US" sz="2400" dirty="0"/>
              <a:t>In this context, energy is often expressed in electron-volts (</a:t>
            </a:r>
            <a:r>
              <a:rPr lang="en-US" sz="2400" b="1" i="1" dirty="0">
                <a:solidFill>
                  <a:srgbClr val="0033CC"/>
                </a:solidFill>
              </a:rPr>
              <a:t>eV</a:t>
            </a:r>
            <a:r>
              <a:rPr lang="en-US" sz="2400" dirty="0"/>
              <a:t>), defined as 1.6 </a:t>
            </a:r>
            <a:r>
              <a:rPr lang="en-US" sz="2400" dirty="0">
                <a:sym typeface="Symbol"/>
              </a:rPr>
              <a:t></a:t>
            </a:r>
            <a:r>
              <a:rPr lang="en-US" sz="2400" dirty="0"/>
              <a:t>10</a:t>
            </a:r>
            <a:r>
              <a:rPr lang="en-US" sz="2400" baseline="30000" dirty="0"/>
              <a:t>-19</a:t>
            </a:r>
            <a:r>
              <a:rPr lang="en-US" sz="2400" dirty="0"/>
              <a:t> J….</a:t>
            </a:r>
          </a:p>
          <a:p>
            <a:pPr lvl="1" eaLnBrk="1" hangingPunct="1"/>
            <a:endParaRPr lang="en-US" dirty="0"/>
          </a:p>
        </p:txBody>
      </p:sp>
      <p:graphicFrame>
        <p:nvGraphicFramePr>
          <p:cNvPr id="18436" name="Object 2"/>
          <p:cNvGraphicFramePr>
            <a:graphicFrameLocks noChangeAspect="1"/>
          </p:cNvGraphicFramePr>
          <p:nvPr>
            <p:extLst>
              <p:ext uri="{D42A27DB-BD31-4B8C-83A1-F6EECF244321}">
                <p14:modId xmlns:p14="http://schemas.microsoft.com/office/powerpoint/2010/main" val="4026617111"/>
              </p:ext>
            </p:extLst>
          </p:nvPr>
        </p:nvGraphicFramePr>
        <p:xfrm>
          <a:off x="1371600" y="1821472"/>
          <a:ext cx="1682750" cy="457200"/>
        </p:xfrm>
        <a:graphic>
          <a:graphicData uri="http://schemas.openxmlformats.org/presentationml/2006/ole">
            <mc:AlternateContent xmlns:mc="http://schemas.openxmlformats.org/markup-compatibility/2006">
              <mc:Choice xmlns:v="urn:schemas-microsoft-com:vml" Requires="v">
                <p:oleObj spid="_x0000_s100713" name="Equation" r:id="rId4" imgW="749160" imgH="203040" progId="Equation.DSMT4">
                  <p:embed/>
                </p:oleObj>
              </mc:Choice>
              <mc:Fallback>
                <p:oleObj name="Equation" r:id="rId4" imgW="749160" imgH="203040" progId="Equation.DSMT4">
                  <p:embed/>
                  <p:pic>
                    <p:nvPicPr>
                      <p:cNvPr id="0" name=""/>
                      <p:cNvPicPr>
                        <a:picLocks noChangeAspect="1" noChangeArrowheads="1"/>
                      </p:cNvPicPr>
                      <p:nvPr/>
                    </p:nvPicPr>
                    <p:blipFill>
                      <a:blip r:embed="rId5"/>
                      <a:srcRect/>
                      <a:stretch>
                        <a:fillRect/>
                      </a:stretch>
                    </p:blipFill>
                    <p:spPr bwMode="auto">
                      <a:xfrm>
                        <a:off x="1371600" y="1821472"/>
                        <a:ext cx="168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7" name="Object 4"/>
          <p:cNvGraphicFramePr>
            <a:graphicFrameLocks noChangeAspect="1"/>
          </p:cNvGraphicFramePr>
          <p:nvPr>
            <p:extLst>
              <p:ext uri="{D42A27DB-BD31-4B8C-83A1-F6EECF244321}">
                <p14:modId xmlns:p14="http://schemas.microsoft.com/office/powerpoint/2010/main" val="520624252"/>
              </p:ext>
            </p:extLst>
          </p:nvPr>
        </p:nvGraphicFramePr>
        <p:xfrm>
          <a:off x="1356994" y="2191008"/>
          <a:ext cx="2081213" cy="885825"/>
        </p:xfrm>
        <a:graphic>
          <a:graphicData uri="http://schemas.openxmlformats.org/presentationml/2006/ole">
            <mc:AlternateContent xmlns:mc="http://schemas.openxmlformats.org/markup-compatibility/2006">
              <mc:Choice xmlns:v="urn:schemas-microsoft-com:vml" Requires="v">
                <p:oleObj spid="_x0000_s100714" name="Equation" r:id="rId6" imgW="927000" imgH="393480" progId="Equation.DSMT4">
                  <p:embed/>
                </p:oleObj>
              </mc:Choice>
              <mc:Fallback>
                <p:oleObj name="Equation" r:id="rId6" imgW="927000" imgH="393480" progId="Equation.DSMT4">
                  <p:embed/>
                  <p:pic>
                    <p:nvPicPr>
                      <p:cNvPr id="0" name=""/>
                      <p:cNvPicPr>
                        <a:picLocks noChangeAspect="1" noChangeArrowheads="1"/>
                      </p:cNvPicPr>
                      <p:nvPr/>
                    </p:nvPicPr>
                    <p:blipFill>
                      <a:blip r:embed="rId7"/>
                      <a:srcRect/>
                      <a:stretch>
                        <a:fillRect/>
                      </a:stretch>
                    </p:blipFill>
                    <p:spPr bwMode="auto">
                      <a:xfrm>
                        <a:off x="1356994" y="2191008"/>
                        <a:ext cx="20812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17</a:t>
            </a:fld>
            <a:endParaRPr lang="en-US" dirty="0"/>
          </a:p>
        </p:txBody>
      </p:sp>
      <p:sp>
        <p:nvSpPr>
          <p:cNvPr id="3" name="TextBox 2"/>
          <p:cNvSpPr txBox="1"/>
          <p:nvPr/>
        </p:nvSpPr>
        <p:spPr>
          <a:xfrm>
            <a:off x="3810000" y="1905000"/>
            <a:ext cx="4800600" cy="837152"/>
          </a:xfrm>
          <a:prstGeom prst="rect">
            <a:avLst/>
          </a:prstGeom>
          <a:solidFill>
            <a:schemeClr val="accent1"/>
          </a:solidFill>
        </p:spPr>
        <p:txBody>
          <a:bodyPr wrap="square" rtlCol="0">
            <a:spAutoFit/>
          </a:bodyPr>
          <a:lstStyle/>
          <a:p>
            <a:pPr>
              <a:tabLst>
                <a:tab pos="2630488" algn="l"/>
              </a:tabLst>
            </a:pPr>
            <a:r>
              <a:rPr lang="en-US" sz="2200" dirty="0"/>
              <a:t>Planck's constant (h):  	6.626 </a:t>
            </a:r>
            <a:r>
              <a:rPr lang="en-US" sz="2200" dirty="0">
                <a:sym typeface="Symbol"/>
              </a:rPr>
              <a:t></a:t>
            </a:r>
            <a:r>
              <a:rPr lang="en-US" sz="2200" dirty="0"/>
              <a:t>10</a:t>
            </a:r>
            <a:r>
              <a:rPr lang="en-US" sz="2200" baseline="30000" dirty="0"/>
              <a:t>-34</a:t>
            </a:r>
            <a:r>
              <a:rPr lang="en-US" sz="2200" dirty="0"/>
              <a:t> J-s</a:t>
            </a:r>
          </a:p>
          <a:p>
            <a:pPr>
              <a:tabLst>
                <a:tab pos="2630488" algn="l"/>
              </a:tabLst>
            </a:pPr>
            <a:r>
              <a:rPr lang="en-US" sz="2200" dirty="0"/>
              <a:t>Light’s velocity (c): 	3</a:t>
            </a:r>
            <a:r>
              <a:rPr lang="en-US" sz="2200" dirty="0">
                <a:sym typeface="Symbol"/>
              </a:rPr>
              <a:t></a:t>
            </a:r>
            <a:r>
              <a:rPr lang="en-US" sz="2200" dirty="0"/>
              <a:t>10</a:t>
            </a:r>
            <a:r>
              <a:rPr lang="en-US" sz="2200" baseline="30000" dirty="0"/>
              <a:t>8</a:t>
            </a:r>
            <a:r>
              <a:rPr lang="en-US" sz="2200" dirty="0"/>
              <a:t> m/s</a:t>
            </a:r>
          </a:p>
        </p:txBody>
      </p:sp>
      <p:graphicFrame>
        <p:nvGraphicFramePr>
          <p:cNvPr id="4" name="Object 3"/>
          <p:cNvGraphicFramePr>
            <a:graphicFrameLocks noChangeAspect="1"/>
          </p:cNvGraphicFramePr>
          <p:nvPr>
            <p:extLst>
              <p:ext uri="{D42A27DB-BD31-4B8C-83A1-F6EECF244321}">
                <p14:modId xmlns:p14="http://schemas.microsoft.com/office/powerpoint/2010/main" val="2909583848"/>
              </p:ext>
            </p:extLst>
          </p:nvPr>
        </p:nvGraphicFramePr>
        <p:xfrm>
          <a:off x="4752975" y="5638800"/>
          <a:ext cx="3446463" cy="1000125"/>
        </p:xfrm>
        <a:graphic>
          <a:graphicData uri="http://schemas.openxmlformats.org/presentationml/2006/ole">
            <mc:AlternateContent xmlns:mc="http://schemas.openxmlformats.org/markup-compatibility/2006">
              <mc:Choice xmlns:v="urn:schemas-microsoft-com:vml" Requires="v">
                <p:oleObj spid="_x0000_s100715" name="Equation" r:id="rId8" imgW="1536480" imgH="444240" progId="Equation.DSMT4">
                  <p:embed/>
                </p:oleObj>
              </mc:Choice>
              <mc:Fallback>
                <p:oleObj name="Equation" r:id="rId8" imgW="1536480" imgH="444240" progId="Equation.DSMT4">
                  <p:embed/>
                  <p:pic>
                    <p:nvPicPr>
                      <p:cNvPr id="0" name="Object 4"/>
                      <p:cNvPicPr>
                        <a:picLocks noChangeAspect="1" noChangeArrowheads="1"/>
                      </p:cNvPicPr>
                      <p:nvPr/>
                    </p:nvPicPr>
                    <p:blipFill>
                      <a:blip r:embed="rId9"/>
                      <a:srcRect/>
                      <a:stretch>
                        <a:fillRect/>
                      </a:stretch>
                    </p:blipFill>
                    <p:spPr bwMode="auto">
                      <a:xfrm>
                        <a:off x="4752975" y="5638800"/>
                        <a:ext cx="34464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698719" y="5046996"/>
            <a:ext cx="4711262" cy="461665"/>
          </a:xfrm>
          <a:prstGeom prst="rect">
            <a:avLst/>
          </a:prstGeom>
          <a:solidFill>
            <a:schemeClr val="accent1"/>
          </a:solidFill>
        </p:spPr>
        <p:txBody>
          <a:bodyPr wrap="square" rtlCol="0">
            <a:spAutoFit/>
          </a:bodyPr>
          <a:lstStyle/>
          <a:p>
            <a:r>
              <a:rPr lang="en-US" sz="2400" dirty="0"/>
              <a:t>Typically </a:t>
            </a:r>
            <a:r>
              <a:rPr lang="en-US" sz="2400" i="1" dirty="0">
                <a:solidFill>
                  <a:srgbClr val="0033CC"/>
                </a:solidFill>
              </a:rPr>
              <a:t>E</a:t>
            </a:r>
            <a:r>
              <a:rPr lang="en-US" sz="2400" dirty="0"/>
              <a:t> (eV)  &amp;  </a:t>
            </a:r>
            <a:r>
              <a:rPr lang="en-US" sz="2400" dirty="0">
                <a:latin typeface="Symbol" panose="05050102010706020507" pitchFamily="18" charset="2"/>
              </a:rPr>
              <a:t>l (m</a:t>
            </a:r>
            <a:r>
              <a:rPr lang="en-US" sz="2400" dirty="0"/>
              <a:t>m)</a:t>
            </a:r>
          </a:p>
        </p:txBody>
      </p:sp>
      <p:sp>
        <p:nvSpPr>
          <p:cNvPr id="5" name="Rectangle 4">
            <a:extLst>
              <a:ext uri="{FF2B5EF4-FFF2-40B4-BE49-F238E27FC236}">
                <a16:creationId xmlns:a16="http://schemas.microsoft.com/office/drawing/2014/main" id="{B6242E0E-9095-44A7-A91E-CD8C4107175A}"/>
              </a:ext>
            </a:extLst>
          </p:cNvPr>
          <p:cNvSpPr/>
          <p:nvPr/>
        </p:nvSpPr>
        <p:spPr>
          <a:xfrm>
            <a:off x="3200400" y="3923283"/>
            <a:ext cx="5867400" cy="769441"/>
          </a:xfrm>
          <a:prstGeom prst="rect">
            <a:avLst/>
          </a:prstGeom>
        </p:spPr>
        <p:txBody>
          <a:bodyPr wrap="square">
            <a:spAutoFit/>
          </a:bodyPr>
          <a:lstStyle/>
          <a:p>
            <a:pPr marL="0" lvl="1"/>
            <a:r>
              <a:rPr lang="en-US" sz="2200" dirty="0"/>
              <a:t>… the energy gained by a single electron moving across a 1 volt potential difference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810000" cy="609600"/>
          </a:xfrm>
        </p:spPr>
        <p:txBody>
          <a:bodyPr/>
          <a:lstStyle/>
          <a:p>
            <a:r>
              <a:rPr lang="en-US" sz="3200" dirty="0"/>
              <a:t>Band-Gap Energy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03960"/>
                <a:ext cx="8686800" cy="5349240"/>
              </a:xfrm>
            </p:spPr>
            <p:txBody>
              <a:bodyPr/>
              <a:lstStyle/>
              <a:p>
                <a:pPr>
                  <a:spcBef>
                    <a:spcPts val="1200"/>
                  </a:spcBef>
                </a:pPr>
                <a:r>
                  <a:rPr lang="en-US" sz="2400" b="1" i="1" dirty="0"/>
                  <a:t>I </a:t>
                </a:r>
                <a:r>
                  <a:rPr lang="en-US" sz="2400" dirty="0"/>
                  <a:t> is free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𝒆</m:t>
                        </m:r>
                      </m:e>
                      <m:sup>
                        <m:r>
                          <a:rPr lang="en-US" sz="2400" b="1" i="1">
                            <a:solidFill>
                              <a:srgbClr val="0033CC"/>
                            </a:solidFill>
                            <a:latin typeface="Cambria Math" panose="02040503050406030204" pitchFamily="18" charset="0"/>
                          </a:rPr>
                          <m:t>−</m:t>
                        </m:r>
                      </m:sup>
                    </m:sSup>
                  </m:oMath>
                </a14:m>
                <a:r>
                  <a:rPr lang="en-US" sz="2400" dirty="0"/>
                  <a:t> flow in conduction band</a:t>
                </a:r>
              </a:p>
              <a:p>
                <a:pPr>
                  <a:spcBef>
                    <a:spcPts val="1200"/>
                  </a:spcBef>
                </a:pPr>
                <a:r>
                  <a:rPr lang="en-US" sz="2400" dirty="0"/>
                  <a:t>At </a:t>
                </a:r>
                <a14:m>
                  <m:oMath xmlns:m="http://schemas.openxmlformats.org/officeDocument/2006/math">
                    <m:sSup>
                      <m:sSupPr>
                        <m:ctrlPr>
                          <a:rPr lang="en-US" sz="2400" b="1" i="1" smtClean="0">
                            <a:solidFill>
                              <a:srgbClr val="C00000"/>
                            </a:solidFill>
                            <a:latin typeface="Cambria Math" panose="02040503050406030204" pitchFamily="18" charset="0"/>
                          </a:rPr>
                        </m:ctrlPr>
                      </m:sSupPr>
                      <m:e>
                        <m:r>
                          <a:rPr lang="en-US" sz="2400" b="1" i="1" smtClean="0">
                            <a:solidFill>
                              <a:srgbClr val="C00000"/>
                            </a:solidFill>
                            <a:latin typeface="Cambria Math" panose="02040503050406030204" pitchFamily="18" charset="0"/>
                          </a:rPr>
                          <m:t>𝟎</m:t>
                        </m:r>
                      </m:e>
                      <m:sup>
                        <m:r>
                          <a:rPr lang="en-US" sz="2400" b="1" i="1" smtClean="0">
                            <a:solidFill>
                              <a:srgbClr val="C00000"/>
                            </a:solidFill>
                            <a:latin typeface="Cambria Math" panose="02040503050406030204" pitchFamily="18" charset="0"/>
                          </a:rPr>
                          <m:t>𝒐</m:t>
                        </m:r>
                      </m:sup>
                    </m:sSup>
                    <m:r>
                      <a:rPr lang="en-US" sz="2400" b="1" i="1" smtClean="0">
                        <a:solidFill>
                          <a:srgbClr val="C00000"/>
                        </a:solidFill>
                        <a:latin typeface="Cambria Math" panose="02040503050406030204" pitchFamily="18" charset="0"/>
                      </a:rPr>
                      <m:t>𝑲</m:t>
                    </m:r>
                  </m:oMath>
                </a14:m>
                <a:r>
                  <a:rPr lang="en-US" sz="2400" dirty="0"/>
                  <a:t>, </a:t>
                </a:r>
                <a:r>
                  <a:rPr lang="en-US" sz="2400" b="1" dirty="0">
                    <a:solidFill>
                      <a:srgbClr val="6600CC"/>
                    </a:solidFill>
                  </a:rPr>
                  <a:t>Metals</a:t>
                </a:r>
                <a:r>
                  <a:rPr lang="en-US" sz="2400" dirty="0"/>
                  <a:t> have free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𝒆</m:t>
                        </m:r>
                      </m:e>
                      <m:sup>
                        <m:r>
                          <a:rPr lang="en-US" sz="2400" b="1" i="1">
                            <a:solidFill>
                              <a:srgbClr val="0033CC"/>
                            </a:solidFill>
                            <a:latin typeface="Cambria Math" panose="02040503050406030204" pitchFamily="18" charset="0"/>
                          </a:rPr>
                          <m:t>−</m:t>
                        </m:r>
                      </m:sup>
                    </m:sSup>
                  </m:oMath>
                </a14:m>
                <a:r>
                  <a:rPr lang="en-US" sz="2400" dirty="0"/>
                  <a:t>s</a:t>
                </a:r>
                <a:r>
                  <a:rPr lang="en-US" sz="2400" b="1" i="1" dirty="0">
                    <a:solidFill>
                      <a:srgbClr val="0033CC"/>
                    </a:solidFill>
                    <a:latin typeface="Cambria Math" panose="02040503050406030204" pitchFamily="18" charset="0"/>
                  </a:rPr>
                  <a:t> </a:t>
                </a:r>
                <a:r>
                  <a:rPr lang="en-US" sz="2400" dirty="0"/>
                  <a:t>available </a:t>
                </a:r>
                <a:r>
                  <a:rPr lang="en-US" sz="2400" b="1" dirty="0">
                    <a:solidFill>
                      <a:srgbClr val="0033CC"/>
                    </a:solidFill>
                    <a:sym typeface="Wingdings" panose="05000000000000000000" pitchFamily="2" charset="2"/>
                  </a:rPr>
                  <a:t></a:t>
                </a:r>
                <a:r>
                  <a:rPr lang="en-US" sz="2400" dirty="0">
                    <a:sym typeface="Wingdings" panose="05000000000000000000" pitchFamily="2" charset="2"/>
                  </a:rPr>
                  <a:t> </a:t>
                </a:r>
                <a:r>
                  <a:rPr lang="en-US" sz="2400" b="1" dirty="0">
                    <a:solidFill>
                      <a:srgbClr val="009999"/>
                    </a:solidFill>
                    <a:effectLst>
                      <a:outerShdw blurRad="38100" dist="38100" dir="2700000" algn="tl">
                        <a:srgbClr val="000000">
                          <a:alpha val="43137"/>
                        </a:srgbClr>
                      </a:outerShdw>
                    </a:effectLst>
                  </a:rPr>
                  <a:t>good </a:t>
                </a:r>
                <a:r>
                  <a:rPr lang="en-US" sz="2400" b="1" dirty="0">
                    <a:solidFill>
                      <a:srgbClr val="00B050"/>
                    </a:solidFill>
                    <a:effectLst>
                      <a:outerShdw blurRad="38100" dist="38100" dir="2700000" algn="tl">
                        <a:srgbClr val="000000">
                          <a:alpha val="43137"/>
                        </a:srgbClr>
                      </a:outerShdw>
                    </a:effectLst>
                  </a:rPr>
                  <a:t>conductors</a:t>
                </a:r>
              </a:p>
              <a:p>
                <a:pPr marL="457200" lvl="1" indent="0" algn="ctr">
                  <a:spcBef>
                    <a:spcPts val="600"/>
                  </a:spcBef>
                  <a:buNone/>
                </a:pPr>
                <a:r>
                  <a:rPr lang="en-US" sz="2000" dirty="0"/>
                  <a:t>( </a:t>
                </a:r>
                <a:r>
                  <a:rPr lang="en-US" sz="2000" dirty="0">
                    <a:sym typeface="Wingdings" panose="05000000000000000000" pitchFamily="2" charset="2"/>
                  </a:rPr>
                  <a:t> </a:t>
                </a:r>
                <a:r>
                  <a:rPr lang="en-US" sz="2000" dirty="0"/>
                  <a:t>Metal conductivity (</a:t>
                </a:r>
                <a:r>
                  <a:rPr lang="en-US" sz="2000" b="1" dirty="0">
                    <a:solidFill>
                      <a:srgbClr val="0033CC"/>
                    </a:solidFill>
                    <a:sym typeface="Symbol" panose="05050102010706020507" pitchFamily="18" charset="2"/>
                  </a:rPr>
                  <a:t></a:t>
                </a:r>
                <a:r>
                  <a:rPr lang="en-US" sz="2000" dirty="0"/>
                  <a:t>) </a:t>
                </a:r>
                <a:r>
                  <a:rPr lang="en-US" sz="2000" b="1" dirty="0">
                    <a:solidFill>
                      <a:srgbClr val="C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a:t>w/  </a:t>
                </a:r>
                <a:r>
                  <a:rPr lang="en-US" sz="2000" b="1" dirty="0">
                    <a:solidFill>
                      <a:srgbClr val="C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a:solidFill>
                      <a:srgbClr val="0033CC"/>
                    </a:solidFill>
                  </a:rPr>
                  <a:t>T</a:t>
                </a:r>
                <a:r>
                  <a:rPr lang="en-US" sz="2000" dirty="0"/>
                  <a:t> )</a:t>
                </a:r>
                <a:endParaRPr lang="en-US" dirty="0">
                  <a:ea typeface="+mn-ea"/>
                  <a:cs typeface="+mn-cs"/>
                </a:endParaRPr>
              </a:p>
              <a:p>
                <a:pPr marL="342900" lvl="1" indent="-342900">
                  <a:spcBef>
                    <a:spcPts val="1200"/>
                  </a:spcBef>
                  <a:buSzPct val="125000"/>
                  <a:buChar char="•"/>
                </a:pPr>
                <a:r>
                  <a:rPr lang="en-US" b="1" dirty="0">
                    <a:solidFill>
                      <a:srgbClr val="6600CC"/>
                    </a:solidFill>
                    <a:ea typeface="+mn-ea"/>
                    <a:cs typeface="+mn-cs"/>
                  </a:rPr>
                  <a:t>Semi-conductors</a:t>
                </a:r>
                <a:r>
                  <a:rPr lang="en-US" dirty="0">
                    <a:ea typeface="+mn-ea"/>
                    <a:cs typeface="+mn-cs"/>
                  </a:rPr>
                  <a:t>, e.g. Si, have </a:t>
                </a:r>
                <a:r>
                  <a:rPr lang="en-US" b="1" i="1" dirty="0">
                    <a:solidFill>
                      <a:srgbClr val="0033CC"/>
                    </a:solidFill>
                    <a:ea typeface="+mn-ea"/>
                    <a:cs typeface="+mn-cs"/>
                  </a:rPr>
                  <a:t>NO</a:t>
                </a:r>
                <a:r>
                  <a:rPr lang="en-US" dirty="0">
                    <a:ea typeface="+mn-ea"/>
                    <a:cs typeface="+mn-cs"/>
                  </a:rPr>
                  <a:t> free </a:t>
                </a:r>
                <a14:m>
                  <m:oMath xmlns:m="http://schemas.openxmlformats.org/officeDocument/2006/math">
                    <m:sSup>
                      <m:sSupPr>
                        <m:ctrlPr>
                          <a:rPr lang="en-US" b="1" i="1">
                            <a:solidFill>
                              <a:srgbClr val="0033CC"/>
                            </a:solidFill>
                            <a:latin typeface="Cambria Math" panose="02040503050406030204" pitchFamily="18" charset="0"/>
                            <a:ea typeface="+mn-ea"/>
                            <a:cs typeface="+mn-cs"/>
                          </a:rPr>
                        </m:ctrlPr>
                      </m:sSupPr>
                      <m:e>
                        <m:r>
                          <a:rPr lang="en-US" b="1" i="1">
                            <a:solidFill>
                              <a:srgbClr val="0033CC"/>
                            </a:solidFill>
                            <a:latin typeface="Cambria Math" panose="02040503050406030204" pitchFamily="18" charset="0"/>
                            <a:ea typeface="+mn-ea"/>
                            <a:cs typeface="+mn-cs"/>
                          </a:rPr>
                          <m:t>𝒆</m:t>
                        </m:r>
                      </m:e>
                      <m:sup>
                        <m:r>
                          <a:rPr lang="en-US" b="1" i="1">
                            <a:solidFill>
                              <a:srgbClr val="0033CC"/>
                            </a:solidFill>
                            <a:latin typeface="Cambria Math" panose="02040503050406030204" pitchFamily="18" charset="0"/>
                            <a:ea typeface="+mn-ea"/>
                            <a:cs typeface="+mn-cs"/>
                          </a:rPr>
                          <m:t>−</m:t>
                        </m:r>
                      </m:sup>
                    </m:sSup>
                  </m:oMath>
                </a14:m>
                <a:r>
                  <a:rPr lang="en-US" b="1" i="1" dirty="0">
                    <a:solidFill>
                      <a:srgbClr val="0033CC"/>
                    </a:solidFill>
                    <a:latin typeface="Cambria Math" panose="02040503050406030204" pitchFamily="18" charset="0"/>
                    <a:ea typeface="+mn-ea"/>
                    <a:cs typeface="+mn-cs"/>
                  </a:rPr>
                  <a:t> </a:t>
                </a:r>
                <a:r>
                  <a:rPr lang="en-US" dirty="0">
                    <a:ea typeface="+mn-ea"/>
                    <a:cs typeface="+mn-cs"/>
                  </a:rPr>
                  <a:t>@</a:t>
                </a:r>
                <a:r>
                  <a:rPr lang="en-US" dirty="0"/>
                  <a:t> </a:t>
                </a:r>
                <a14:m>
                  <m:oMath xmlns:m="http://schemas.openxmlformats.org/officeDocument/2006/math">
                    <m:sSup>
                      <m:sSupPr>
                        <m:ctrlPr>
                          <a:rPr lang="en-US" b="1" i="1" smtClean="0">
                            <a:solidFill>
                              <a:srgbClr val="C00000"/>
                            </a:solidFill>
                            <a:latin typeface="Cambria Math" panose="02040503050406030204" pitchFamily="18" charset="0"/>
                          </a:rPr>
                        </m:ctrlPr>
                      </m:sSupPr>
                      <m:e>
                        <m:r>
                          <a:rPr lang="en-US" b="1" i="1">
                            <a:solidFill>
                              <a:srgbClr val="C00000"/>
                            </a:solidFill>
                            <a:latin typeface="Cambria Math" panose="02040503050406030204" pitchFamily="18" charset="0"/>
                          </a:rPr>
                          <m:t>𝟎</m:t>
                        </m:r>
                      </m:e>
                      <m:sup>
                        <m:r>
                          <a:rPr lang="en-US" b="1" i="1">
                            <a:solidFill>
                              <a:srgbClr val="C00000"/>
                            </a:solidFill>
                            <a:latin typeface="Cambria Math" panose="02040503050406030204" pitchFamily="18" charset="0"/>
                          </a:rPr>
                          <m:t>𝒐</m:t>
                        </m:r>
                      </m:sup>
                    </m:sSup>
                    <m:r>
                      <a:rPr lang="en-US" b="1" i="1">
                        <a:solidFill>
                          <a:srgbClr val="C00000"/>
                        </a:solidFill>
                        <a:latin typeface="Cambria Math" panose="02040503050406030204" pitchFamily="18" charset="0"/>
                      </a:rPr>
                      <m:t>𝑲</m:t>
                    </m:r>
                  </m:oMath>
                </a14:m>
                <a:r>
                  <a:rPr lang="en-US" b="1" dirty="0">
                    <a:solidFill>
                      <a:srgbClr val="C00000"/>
                    </a:solidFill>
                    <a:ea typeface="+mn-ea"/>
                    <a:cs typeface="+mn-cs"/>
                  </a:rPr>
                  <a:t> </a:t>
                </a:r>
                <a:r>
                  <a:rPr lang="en-US" dirty="0">
                    <a:ea typeface="+mn-ea"/>
                    <a:cs typeface="+mn-cs"/>
                    <a:sym typeface="Wingdings" panose="05000000000000000000" pitchFamily="2" charset="2"/>
                  </a:rPr>
                  <a:t> </a:t>
                </a:r>
                <a:r>
                  <a:rPr lang="en-US" b="1" dirty="0">
                    <a:solidFill>
                      <a:srgbClr val="009999"/>
                    </a:solidFill>
                    <a:effectLst>
                      <a:outerShdw blurRad="38100" dist="38100" dir="2700000" algn="tl">
                        <a:srgbClr val="000000">
                          <a:alpha val="43137"/>
                        </a:srgbClr>
                      </a:outerShdw>
                    </a:effectLst>
                    <a:ea typeface="+mn-ea"/>
                    <a:cs typeface="+mn-cs"/>
                  </a:rPr>
                  <a:t>good </a:t>
                </a:r>
                <a:r>
                  <a:rPr lang="en-US" b="1" dirty="0">
                    <a:solidFill>
                      <a:schemeClr val="bg1">
                        <a:lumMod val="50000"/>
                      </a:schemeClr>
                    </a:solidFill>
                    <a:effectLst>
                      <a:outerShdw blurRad="38100" dist="38100" dir="2700000" algn="tl">
                        <a:srgbClr val="000000">
                          <a:alpha val="43137"/>
                        </a:srgbClr>
                      </a:outerShdw>
                    </a:effectLst>
                    <a:ea typeface="+mn-ea"/>
                    <a:cs typeface="+mn-cs"/>
                  </a:rPr>
                  <a:t>insulators</a:t>
                </a:r>
              </a:p>
              <a:p>
                <a:pPr marL="457200" lvl="1" indent="0">
                  <a:buNone/>
                </a:pPr>
                <a:endParaRPr lang="en-US" b="1" i="1" dirty="0">
                  <a:solidFill>
                    <a:srgbClr val="0033CC"/>
                  </a:solidFill>
                  <a:latin typeface="Cambria Math" panose="02040503050406030204" pitchFamily="18" charset="0"/>
                  <a:ea typeface="+mn-ea"/>
                  <a:cs typeface="+mn-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03960"/>
                <a:ext cx="8686800" cy="5349240"/>
              </a:xfrm>
              <a:blipFill>
                <a:blip r:embed="rId2"/>
                <a:stretch>
                  <a:fillRect l="-1404" t="-216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a:xfrm>
            <a:off x="8458200" y="6324600"/>
            <a:ext cx="533400" cy="457200"/>
          </a:xfrm>
        </p:spPr>
        <p:txBody>
          <a:bodyPr/>
          <a:lstStyle/>
          <a:p>
            <a:pPr>
              <a:defRPr/>
            </a:pPr>
            <a:fld id="{F6D20532-61D7-47D0-903F-227F7C48AD34}" type="slidenum">
              <a:rPr lang="en-US" smtClean="0"/>
              <a:pPr>
                <a:defRPr/>
              </a:pPr>
              <a:t>18</a:t>
            </a:fld>
            <a:endParaRPr lang="en-US" dirty="0"/>
          </a:p>
        </p:txBody>
      </p:sp>
      <p:pic>
        <p:nvPicPr>
          <p:cNvPr id="6" name="Picture 5">
            <a:extLst>
              <a:ext uri="{FF2B5EF4-FFF2-40B4-BE49-F238E27FC236}">
                <a16:creationId xmlns:a16="http://schemas.microsoft.com/office/drawing/2014/main" id="{55BCCBE8-4527-45A1-AD74-4C91D64E8912}"/>
              </a:ext>
            </a:extLst>
          </p:cNvPr>
          <p:cNvPicPr>
            <a:picLocks noChangeAspect="1"/>
          </p:cNvPicPr>
          <p:nvPr/>
        </p:nvPicPr>
        <p:blipFill>
          <a:blip r:embed="rId3"/>
          <a:stretch>
            <a:fillRect/>
          </a:stretch>
        </p:blipFill>
        <p:spPr>
          <a:xfrm>
            <a:off x="2438399" y="3276600"/>
            <a:ext cx="6326055" cy="2377440"/>
          </a:xfrm>
          <a:prstGeom prst="rect">
            <a:avLst/>
          </a:prstGeom>
        </p:spPr>
      </p:pic>
      <p:sp>
        <p:nvSpPr>
          <p:cNvPr id="7" name="Rectangle 6">
            <a:extLst>
              <a:ext uri="{FF2B5EF4-FFF2-40B4-BE49-F238E27FC236}">
                <a16:creationId xmlns:a16="http://schemas.microsoft.com/office/drawing/2014/main" id="{9C62F5C5-F8A6-4720-8880-F364F86A4A7C}"/>
              </a:ext>
            </a:extLst>
          </p:cNvPr>
          <p:cNvSpPr/>
          <p:nvPr/>
        </p:nvSpPr>
        <p:spPr>
          <a:xfrm>
            <a:off x="381000" y="5698500"/>
            <a:ext cx="8229600" cy="1064907"/>
          </a:xfrm>
          <a:prstGeom prst="rect">
            <a:avLst/>
          </a:prstGeom>
        </p:spPr>
        <p:txBody>
          <a:bodyPr wrap="square">
            <a:spAutoFit/>
          </a:bodyPr>
          <a:lstStyle/>
          <a:p>
            <a:pPr algn="ctr"/>
            <a:r>
              <a:rPr lang="en-US" sz="1800" dirty="0">
                <a:solidFill>
                  <a:srgbClr val="000000"/>
                </a:solidFill>
              </a:rPr>
              <a:t>FIGURE 5.4 Energy bands for (a) metals and (b) semiconductors. </a:t>
            </a:r>
          </a:p>
          <a:p>
            <a:pPr algn="ctr"/>
            <a:r>
              <a:rPr lang="en-US" sz="1400" dirty="0">
                <a:solidFill>
                  <a:srgbClr val="000000"/>
                </a:solidFill>
              </a:rPr>
              <a:t>Metals have partially filled conduction bands, which allow them to carry electric current easily. Semiconductors at absolute zero temperature have no electrons in the conduction band, which makes them insulators</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 </a:t>
            </a:r>
            <a:endParaRPr lang="en-US" sz="1200" dirty="0">
              <a:solidFill>
                <a:srgbClr val="000000"/>
              </a:solidFill>
              <a:effectLst/>
            </a:endParaRPr>
          </a:p>
        </p:txBody>
      </p:sp>
    </p:spTree>
    <p:extLst>
      <p:ext uri="{BB962C8B-B14F-4D97-AF65-F5344CB8AC3E}">
        <p14:creationId xmlns:p14="http://schemas.microsoft.com/office/powerpoint/2010/main" val="294714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6200"/>
            <a:ext cx="8001000" cy="1066800"/>
          </a:xfrm>
        </p:spPr>
        <p:txBody>
          <a:bodyPr/>
          <a:lstStyle/>
          <a:p>
            <a:r>
              <a:rPr lang="en-US" dirty="0"/>
              <a:t>Announcements</a:t>
            </a:r>
          </a:p>
        </p:txBody>
      </p:sp>
      <p:sp>
        <p:nvSpPr>
          <p:cNvPr id="45059" name="Content Placeholder 2"/>
          <p:cNvSpPr>
            <a:spLocks noGrp="1"/>
          </p:cNvSpPr>
          <p:nvPr>
            <p:ph idx="1"/>
          </p:nvPr>
        </p:nvSpPr>
        <p:spPr>
          <a:xfrm>
            <a:off x="365760" y="1280160"/>
            <a:ext cx="8625840" cy="2512907"/>
          </a:xfrm>
        </p:spPr>
        <p:txBody>
          <a:bodyPr/>
          <a:lstStyle/>
          <a:p>
            <a:r>
              <a:rPr lang="en-US" dirty="0"/>
              <a:t>HW 4 is due on Thursday, 15 Feb</a:t>
            </a:r>
          </a:p>
          <a:p>
            <a:r>
              <a:rPr lang="en-US" dirty="0"/>
              <a:t>Quiz 4 on Thursday 15 Feb.  </a:t>
            </a:r>
          </a:p>
          <a:p>
            <a:r>
              <a:rPr lang="en-US" dirty="0"/>
              <a:t>Read Chapter 5 (Photovoltaic Materials and Electrical Characteristics)</a:t>
            </a:r>
          </a:p>
          <a:p>
            <a:r>
              <a:rPr lang="en-US" dirty="0"/>
              <a:t>Report 2 due Thursday 15 Feb.</a:t>
            </a:r>
          </a:p>
          <a:p>
            <a:endParaRPr lang="en-US" dirty="0"/>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1</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876800" cy="448310"/>
          </a:xfrm>
        </p:spPr>
        <p:txBody>
          <a:bodyPr/>
          <a:lstStyle/>
          <a:p>
            <a:r>
              <a:rPr lang="en-US" sz="2800" dirty="0"/>
              <a:t>Band-Gap Energy (</a:t>
            </a:r>
            <a:r>
              <a:rPr lang="en-US" sz="2800" dirty="0" err="1"/>
              <a:t>cont</a:t>
            </a:r>
            <a:r>
              <a:rPr lang="en-US" sz="2800"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280160"/>
                <a:ext cx="8244840" cy="1386840"/>
              </a:xfrm>
              <a:ln>
                <a:noFill/>
              </a:ln>
            </p:spPr>
            <p:txBody>
              <a:bodyPr/>
              <a:lstStyle/>
              <a:p>
                <a:pPr marL="342900" lvl="1" indent="-342900">
                  <a:buSzPct val="125000"/>
                  <a:buFontTx/>
                  <a:buChar char="•"/>
                </a:pPr>
                <a:r>
                  <a:rPr lang="en-US" sz="2200" b="1" dirty="0">
                    <a:solidFill>
                      <a:srgbClr val="0033CC"/>
                    </a:solidFill>
                  </a:rPr>
                  <a:t>Si</a:t>
                </a:r>
                <a:r>
                  <a:rPr lang="en-US" sz="2200" dirty="0"/>
                  <a:t>  </a:t>
                </a:r>
                <a:r>
                  <a:rPr lang="en-US" sz="2200" b="1" dirty="0">
                    <a:solidFill>
                      <a:srgbClr val="0033CC"/>
                    </a:solidFill>
                    <a:sym typeface="Symbol" panose="05050102010706020507" pitchFamily="18" charset="2"/>
                  </a:rPr>
                  <a:t></a:t>
                </a:r>
                <a:r>
                  <a:rPr lang="en-US" sz="2200" dirty="0">
                    <a:sym typeface="Symbol" panose="05050102010706020507" pitchFamily="18" charset="2"/>
                  </a:rPr>
                  <a:t> </a:t>
                </a:r>
                <a:r>
                  <a:rPr lang="en-US" sz="2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US" sz="2200" dirty="0"/>
                  <a:t>w/ </a:t>
                </a:r>
                <a:r>
                  <a:rPr lang="en-US" sz="2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n-US" sz="2200" b="1" dirty="0">
                    <a:solidFill>
                      <a:srgbClr val="0033CC"/>
                    </a:solidFill>
                  </a:rPr>
                  <a:t>T</a:t>
                </a:r>
                <a:r>
                  <a:rPr lang="en-US" sz="2200" dirty="0"/>
                  <a:t>; at 25</a:t>
                </a:r>
                <a:r>
                  <a:rPr lang="en-US" sz="2200" baseline="30000" dirty="0"/>
                  <a:t>o</a:t>
                </a:r>
                <a:r>
                  <a:rPr lang="en-US" sz="2200" dirty="0"/>
                  <a:t>C,  only 1 in 10</a:t>
                </a:r>
                <a:r>
                  <a:rPr lang="en-US" sz="2200" baseline="30000" dirty="0"/>
                  <a:t>10</a:t>
                </a:r>
                <a:r>
                  <a:rPr lang="en-US" sz="2200" dirty="0"/>
                  <a:t> </a:t>
                </a:r>
                <a:r>
                  <a:rPr lang="en-US" b="1" dirty="0">
                    <a:solidFill>
                      <a:srgbClr val="0033CC"/>
                    </a:solidFill>
                  </a:rPr>
                  <a:t> </a:t>
                </a:r>
                <a14:m>
                  <m:oMath xmlns:m="http://schemas.openxmlformats.org/officeDocument/2006/math">
                    <m:sSup>
                      <m:sSupPr>
                        <m:ctrlPr>
                          <a:rPr lang="en-US" b="1" i="1">
                            <a:solidFill>
                              <a:srgbClr val="0033CC"/>
                            </a:solidFill>
                            <a:latin typeface="Cambria Math" panose="02040503050406030204" pitchFamily="18" charset="0"/>
                          </a:rPr>
                        </m:ctrlPr>
                      </m:sSupPr>
                      <m:e>
                        <m:r>
                          <a:rPr lang="en-US" b="1" i="1">
                            <a:solidFill>
                              <a:srgbClr val="0033CC"/>
                            </a:solidFill>
                            <a:latin typeface="Cambria Math" panose="02040503050406030204" pitchFamily="18" charset="0"/>
                          </a:rPr>
                          <m:t>𝒆</m:t>
                        </m:r>
                      </m:e>
                      <m:sup>
                        <m:r>
                          <a:rPr lang="en-US" b="1" i="1">
                            <a:solidFill>
                              <a:srgbClr val="0033CC"/>
                            </a:solidFill>
                            <a:latin typeface="Cambria Math" panose="02040503050406030204" pitchFamily="18" charset="0"/>
                          </a:rPr>
                          <m:t>−</m:t>
                        </m:r>
                      </m:sup>
                    </m:sSup>
                  </m:oMath>
                </a14:m>
                <a:r>
                  <a:rPr lang="en-US" sz="2200" dirty="0"/>
                  <a:t> in the conduction band </a:t>
                </a:r>
              </a:p>
              <a:p>
                <a:pPr marL="342900" lvl="1" indent="-342900">
                  <a:spcBef>
                    <a:spcPts val="1200"/>
                  </a:spcBef>
                  <a:buSzPct val="125000"/>
                  <a:buFontTx/>
                  <a:buChar char="•"/>
                </a:pPr>
                <a:r>
                  <a:rPr lang="en-US" sz="2200" b="1" i="1" dirty="0" err="1">
                    <a:solidFill>
                      <a:srgbClr val="0033CC"/>
                    </a:solidFill>
                  </a:rPr>
                  <a:t>E</a:t>
                </a:r>
                <a:r>
                  <a:rPr lang="en-US" sz="2200" b="1" i="1" baseline="-25000" dirty="0" err="1">
                    <a:solidFill>
                      <a:srgbClr val="0033CC"/>
                    </a:solidFill>
                  </a:rPr>
                  <a:t>g</a:t>
                </a:r>
                <a:r>
                  <a:rPr lang="en-US" sz="2200" dirty="0"/>
                  <a:t> (band gap energy) is the energy an </a:t>
                </a:r>
                <a14:m>
                  <m:oMath xmlns:m="http://schemas.openxmlformats.org/officeDocument/2006/math">
                    <m:sSup>
                      <m:sSupPr>
                        <m:ctrlPr>
                          <a:rPr lang="en-US" b="1" i="1">
                            <a:solidFill>
                              <a:srgbClr val="0033CC"/>
                            </a:solidFill>
                            <a:latin typeface="Cambria Math" panose="02040503050406030204" pitchFamily="18" charset="0"/>
                          </a:rPr>
                        </m:ctrlPr>
                      </m:sSupPr>
                      <m:e>
                        <m:r>
                          <a:rPr lang="en-US" b="1" i="1">
                            <a:solidFill>
                              <a:srgbClr val="0033CC"/>
                            </a:solidFill>
                            <a:latin typeface="Cambria Math" panose="02040503050406030204" pitchFamily="18" charset="0"/>
                          </a:rPr>
                          <m:t>𝒆</m:t>
                        </m:r>
                      </m:e>
                      <m:sup>
                        <m:r>
                          <a:rPr lang="en-US" b="1" i="1">
                            <a:solidFill>
                              <a:srgbClr val="0033CC"/>
                            </a:solidFill>
                            <a:latin typeface="Cambria Math" panose="02040503050406030204" pitchFamily="18" charset="0"/>
                          </a:rPr>
                          <m:t>−</m:t>
                        </m:r>
                      </m:sup>
                    </m:sSup>
                  </m:oMath>
                </a14:m>
                <a:r>
                  <a:rPr lang="en-US" sz="2000" b="1" i="1" dirty="0">
                    <a:solidFill>
                      <a:srgbClr val="0033CC"/>
                    </a:solidFill>
                    <a:latin typeface="Cambria Math" panose="02040503050406030204" pitchFamily="18" charset="0"/>
                  </a:rPr>
                  <a:t> </a:t>
                </a:r>
                <a:r>
                  <a:rPr lang="en-US" sz="2200" dirty="0"/>
                  <a:t>must acquire to transition up into the conduction band</a:t>
                </a:r>
              </a:p>
              <a:p>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280160"/>
                <a:ext cx="8244840" cy="1386840"/>
              </a:xfrm>
              <a:blipFill>
                <a:blip r:embed="rId3"/>
                <a:stretch>
                  <a:fillRect l="-1256" t="-5263" b="-2632"/>
                </a:stretch>
              </a:blipFill>
              <a:ln>
                <a:noFill/>
              </a:ln>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26466946"/>
              </p:ext>
            </p:extLst>
          </p:nvPr>
        </p:nvGraphicFramePr>
        <p:xfrm>
          <a:off x="762000" y="4456112"/>
          <a:ext cx="7239000" cy="1112838"/>
        </p:xfrm>
        <a:graphic>
          <a:graphicData uri="http://schemas.openxmlformats.org/drawingml/2006/table">
            <a:tbl>
              <a:tblPr firstRow="1" bandRow="1">
                <a:tableStyleId>{5C22544A-7EE6-4342-B048-85BDC9FD1C3A}</a:tableStyleId>
              </a:tblPr>
              <a:tblGrid>
                <a:gridCol w="28193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599">
                  <a:extLst>
                    <a:ext uri="{9D8B030D-6E8A-4147-A177-3AD203B41FA5}">
                      <a16:colId xmlns:a16="http://schemas.microsoft.com/office/drawing/2014/main" val="20003"/>
                    </a:ext>
                  </a:extLst>
                </a:gridCol>
                <a:gridCol w="1143003">
                  <a:extLst>
                    <a:ext uri="{9D8B030D-6E8A-4147-A177-3AD203B41FA5}">
                      <a16:colId xmlns:a16="http://schemas.microsoft.com/office/drawing/2014/main" val="20004"/>
                    </a:ext>
                  </a:extLst>
                </a:gridCol>
              </a:tblGrid>
              <a:tr h="370946">
                <a:tc>
                  <a:txBody>
                    <a:bodyPr/>
                    <a:lstStyle/>
                    <a:p>
                      <a:r>
                        <a:rPr lang="en-US" sz="1800" dirty="0">
                          <a:solidFill>
                            <a:schemeClr val="bg2"/>
                          </a:solidFill>
                        </a:rPr>
                        <a:t>Quantity</a:t>
                      </a:r>
                    </a:p>
                  </a:txBody>
                  <a:tcPr marT="45733" marB="45733"/>
                </a:tc>
                <a:tc>
                  <a:txBody>
                    <a:bodyPr/>
                    <a:lstStyle/>
                    <a:p>
                      <a:r>
                        <a:rPr lang="en-US" sz="1800" dirty="0">
                          <a:solidFill>
                            <a:schemeClr val="bg2"/>
                          </a:solidFill>
                        </a:rPr>
                        <a:t>Si</a:t>
                      </a:r>
                    </a:p>
                  </a:txBody>
                  <a:tcPr marT="45733" marB="45733"/>
                </a:tc>
                <a:tc>
                  <a:txBody>
                    <a:bodyPr/>
                    <a:lstStyle/>
                    <a:p>
                      <a:r>
                        <a:rPr lang="en-US" sz="1800" dirty="0" err="1">
                          <a:solidFill>
                            <a:schemeClr val="bg2"/>
                          </a:solidFill>
                        </a:rPr>
                        <a:t>GaAs</a:t>
                      </a:r>
                      <a:endParaRPr lang="en-US" sz="1800" dirty="0">
                        <a:solidFill>
                          <a:schemeClr val="bg2"/>
                        </a:solidFill>
                      </a:endParaRPr>
                    </a:p>
                  </a:txBody>
                  <a:tcPr marT="45733" marB="45733"/>
                </a:tc>
                <a:tc>
                  <a:txBody>
                    <a:bodyPr/>
                    <a:lstStyle/>
                    <a:p>
                      <a:r>
                        <a:rPr lang="en-US" sz="1800" dirty="0" err="1">
                          <a:solidFill>
                            <a:schemeClr val="bg2"/>
                          </a:solidFill>
                        </a:rPr>
                        <a:t>CdTe</a:t>
                      </a:r>
                      <a:endParaRPr lang="en-US" sz="1800" dirty="0">
                        <a:solidFill>
                          <a:schemeClr val="bg2"/>
                        </a:solidFill>
                      </a:endParaRPr>
                    </a:p>
                  </a:txBody>
                  <a:tcPr marT="45733" marB="45733"/>
                </a:tc>
                <a:tc>
                  <a:txBody>
                    <a:bodyPr/>
                    <a:lstStyle/>
                    <a:p>
                      <a:r>
                        <a:rPr lang="en-US" sz="1800" dirty="0" err="1">
                          <a:solidFill>
                            <a:schemeClr val="bg2"/>
                          </a:solidFill>
                        </a:rPr>
                        <a:t>InP</a:t>
                      </a:r>
                      <a:endParaRPr lang="en-US" sz="1800" dirty="0">
                        <a:solidFill>
                          <a:schemeClr val="bg2"/>
                        </a:solidFill>
                      </a:endParaRPr>
                    </a:p>
                  </a:txBody>
                  <a:tcPr marT="45733" marB="45733"/>
                </a:tc>
                <a:extLst>
                  <a:ext uri="{0D108BD9-81ED-4DB2-BD59-A6C34878D82A}">
                    <a16:rowId xmlns:a16="http://schemas.microsoft.com/office/drawing/2014/main" val="10000"/>
                  </a:ext>
                </a:extLst>
              </a:tr>
              <a:tr h="370946">
                <a:tc>
                  <a:txBody>
                    <a:bodyPr/>
                    <a:lstStyle/>
                    <a:p>
                      <a:r>
                        <a:rPr lang="en-US" sz="1800" dirty="0"/>
                        <a:t>Band gap (</a:t>
                      </a:r>
                      <a:r>
                        <a:rPr lang="en-US" sz="1800" b="1" i="1" dirty="0" err="1">
                          <a:solidFill>
                            <a:srgbClr val="0033CC"/>
                          </a:solidFill>
                        </a:rPr>
                        <a:t>eV</a:t>
                      </a:r>
                      <a:r>
                        <a:rPr lang="en-US" sz="1800" dirty="0"/>
                        <a:t>)</a:t>
                      </a:r>
                    </a:p>
                  </a:txBody>
                  <a:tcPr marT="45733" marB="45733"/>
                </a:tc>
                <a:tc>
                  <a:txBody>
                    <a:bodyPr/>
                    <a:lstStyle/>
                    <a:p>
                      <a:r>
                        <a:rPr lang="en-US" sz="1800" dirty="0"/>
                        <a:t>1.12</a:t>
                      </a:r>
                    </a:p>
                  </a:txBody>
                  <a:tcPr marT="45733" marB="45733"/>
                </a:tc>
                <a:tc>
                  <a:txBody>
                    <a:bodyPr/>
                    <a:lstStyle/>
                    <a:p>
                      <a:r>
                        <a:rPr lang="en-US" sz="1800" dirty="0"/>
                        <a:t>1.42</a:t>
                      </a:r>
                    </a:p>
                  </a:txBody>
                  <a:tcPr marT="45733" marB="45733"/>
                </a:tc>
                <a:tc>
                  <a:txBody>
                    <a:bodyPr/>
                    <a:lstStyle/>
                    <a:p>
                      <a:r>
                        <a:rPr lang="en-US" sz="1800" dirty="0"/>
                        <a:t>1.5</a:t>
                      </a:r>
                    </a:p>
                  </a:txBody>
                  <a:tcPr marT="45733" marB="45733"/>
                </a:tc>
                <a:tc>
                  <a:txBody>
                    <a:bodyPr/>
                    <a:lstStyle/>
                    <a:p>
                      <a:r>
                        <a:rPr lang="en-US" sz="1800" dirty="0"/>
                        <a:t>1.35</a:t>
                      </a:r>
                    </a:p>
                  </a:txBody>
                  <a:tcPr marT="45733" marB="45733"/>
                </a:tc>
                <a:extLst>
                  <a:ext uri="{0D108BD9-81ED-4DB2-BD59-A6C34878D82A}">
                    <a16:rowId xmlns:a16="http://schemas.microsoft.com/office/drawing/2014/main" val="10001"/>
                  </a:ext>
                </a:extLst>
              </a:tr>
              <a:tr h="370946">
                <a:tc>
                  <a:txBody>
                    <a:bodyPr/>
                    <a:lstStyle/>
                    <a:p>
                      <a:r>
                        <a:rPr lang="en-US" sz="1800" dirty="0"/>
                        <a:t>Cut-off wavelength (</a:t>
                      </a:r>
                      <a:r>
                        <a:rPr lang="el-GR" sz="1800" dirty="0"/>
                        <a:t>μ</a:t>
                      </a:r>
                      <a:r>
                        <a:rPr lang="en-US" sz="1800" dirty="0"/>
                        <a:t>m)</a:t>
                      </a:r>
                    </a:p>
                  </a:txBody>
                  <a:tcPr marT="45733" marB="45733"/>
                </a:tc>
                <a:tc>
                  <a:txBody>
                    <a:bodyPr/>
                    <a:lstStyle/>
                    <a:p>
                      <a:r>
                        <a:rPr lang="en-US" sz="1800" dirty="0"/>
                        <a:t>1.11</a:t>
                      </a:r>
                    </a:p>
                  </a:txBody>
                  <a:tcPr marT="45733" marB="45733"/>
                </a:tc>
                <a:tc>
                  <a:txBody>
                    <a:bodyPr/>
                    <a:lstStyle/>
                    <a:p>
                      <a:r>
                        <a:rPr lang="en-US" sz="1800" dirty="0"/>
                        <a:t>0.87</a:t>
                      </a:r>
                    </a:p>
                  </a:txBody>
                  <a:tcPr marT="45733" marB="45733"/>
                </a:tc>
                <a:tc>
                  <a:txBody>
                    <a:bodyPr/>
                    <a:lstStyle/>
                    <a:p>
                      <a:r>
                        <a:rPr lang="en-US" sz="1800" dirty="0"/>
                        <a:t>0.83</a:t>
                      </a:r>
                    </a:p>
                  </a:txBody>
                  <a:tcPr marT="45733" marB="45733"/>
                </a:tc>
                <a:tc>
                  <a:txBody>
                    <a:bodyPr/>
                    <a:lstStyle/>
                    <a:p>
                      <a:r>
                        <a:rPr lang="en-US" sz="1800" dirty="0"/>
                        <a:t>0.92</a:t>
                      </a:r>
                    </a:p>
                  </a:txBody>
                  <a:tcPr marT="45733" marB="45733"/>
                </a:tc>
                <a:extLst>
                  <a:ext uri="{0D108BD9-81ED-4DB2-BD59-A6C34878D82A}">
                    <a16:rowId xmlns:a16="http://schemas.microsoft.com/office/drawing/2014/main" val="10002"/>
                  </a:ext>
                </a:extLst>
              </a:tr>
            </a:tbl>
          </a:graphicData>
        </a:graphic>
      </p:graphicFrame>
      <p:sp>
        <p:nvSpPr>
          <p:cNvPr id="6" name="TextBox 9"/>
          <p:cNvSpPr txBox="1">
            <a:spLocks noChangeArrowheads="1"/>
          </p:cNvSpPr>
          <p:nvPr/>
        </p:nvSpPr>
        <p:spPr bwMode="auto">
          <a:xfrm>
            <a:off x="685800" y="3471748"/>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000" dirty="0"/>
              <a:t>Band Gap  (</a:t>
            </a:r>
            <a:r>
              <a:rPr lang="en-US" sz="2000" b="1" i="1" dirty="0">
                <a:solidFill>
                  <a:srgbClr val="0033CC"/>
                </a:solidFill>
              </a:rPr>
              <a:t>eV</a:t>
            </a:r>
            <a:r>
              <a:rPr lang="en-US" sz="2000" dirty="0"/>
              <a:t>) &amp; Wavelength (</a:t>
            </a:r>
            <a:r>
              <a:rPr lang="en-US" sz="2000" b="1" dirty="0">
                <a:solidFill>
                  <a:srgbClr val="0033CC"/>
                </a:solidFill>
                <a:sym typeface="Symbol" panose="05050102010706020507" pitchFamily="18" charset="2"/>
              </a:rPr>
              <a:t></a:t>
            </a:r>
            <a:r>
              <a:rPr lang="en-US" sz="2000" dirty="0"/>
              <a:t>) Cut-offs….  			Above which </a:t>
            </a:r>
            <a:r>
              <a:rPr lang="en-US" sz="2000" b="1" dirty="0">
                <a:solidFill>
                  <a:srgbClr val="C00000"/>
                </a:solidFill>
              </a:rPr>
              <a:t>Electron Excitation Doesn’t Occur</a:t>
            </a:r>
          </a:p>
        </p:txBody>
      </p:sp>
      <p:graphicFrame>
        <p:nvGraphicFramePr>
          <p:cNvPr id="8" name="Object 7">
            <a:extLst>
              <a:ext uri="{FF2B5EF4-FFF2-40B4-BE49-F238E27FC236}">
                <a16:creationId xmlns:a16="http://schemas.microsoft.com/office/drawing/2014/main" id="{1B411D32-D79F-4162-BFC2-BC56F3773670}"/>
              </a:ext>
            </a:extLst>
          </p:cNvPr>
          <p:cNvGraphicFramePr>
            <a:graphicFrameLocks noChangeAspect="1"/>
          </p:cNvGraphicFramePr>
          <p:nvPr>
            <p:extLst>
              <p:ext uri="{D42A27DB-BD31-4B8C-83A1-F6EECF244321}">
                <p14:modId xmlns:p14="http://schemas.microsoft.com/office/powerpoint/2010/main" val="3225621266"/>
              </p:ext>
            </p:extLst>
          </p:nvPr>
        </p:nvGraphicFramePr>
        <p:xfrm>
          <a:off x="6598781" y="2831433"/>
          <a:ext cx="1862224" cy="908050"/>
        </p:xfrm>
        <a:graphic>
          <a:graphicData uri="http://schemas.openxmlformats.org/presentationml/2006/ole">
            <mc:AlternateContent xmlns:mc="http://schemas.openxmlformats.org/markup-compatibility/2006">
              <mc:Choice xmlns:v="urn:schemas-microsoft-com:vml" Requires="v">
                <p:oleObj spid="_x0000_s113760" name="Equation" r:id="rId4" imgW="914400" imgH="444240" progId="Equation.DSMT4">
                  <p:embed/>
                </p:oleObj>
              </mc:Choice>
              <mc:Fallback>
                <p:oleObj name="Equation" r:id="rId4" imgW="914400" imgH="444240" progId="Equation.DSMT4">
                  <p:embed/>
                  <p:pic>
                    <p:nvPicPr>
                      <p:cNvPr id="4" name="Object 3"/>
                      <p:cNvPicPr>
                        <a:picLocks noChangeAspect="1" noChangeArrowheads="1"/>
                      </p:cNvPicPr>
                      <p:nvPr/>
                    </p:nvPicPr>
                    <p:blipFill>
                      <a:blip r:embed="rId5"/>
                      <a:srcRect/>
                      <a:stretch>
                        <a:fillRect/>
                      </a:stretch>
                    </p:blipFill>
                    <p:spPr bwMode="auto">
                      <a:xfrm>
                        <a:off x="6598781" y="2831433"/>
                        <a:ext cx="1862224" cy="9080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929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71454" y="246522"/>
            <a:ext cx="7924800" cy="609600"/>
          </a:xfrm>
        </p:spPr>
        <p:txBody>
          <a:bodyPr/>
          <a:lstStyle/>
          <a:p>
            <a:pPr eaLnBrk="1" hangingPunct="1"/>
            <a:r>
              <a:rPr lang="en-US" sz="2800" dirty="0"/>
              <a:t>Silicon Solar Cell Energy Conversion Limits</a:t>
            </a:r>
          </a:p>
        </p:txBody>
      </p:sp>
      <p:sp>
        <p:nvSpPr>
          <p:cNvPr id="21507" name="Content Placeholder 2"/>
          <p:cNvSpPr>
            <a:spLocks noGrp="1"/>
          </p:cNvSpPr>
          <p:nvPr>
            <p:ph idx="4294967295"/>
          </p:nvPr>
        </p:nvSpPr>
        <p:spPr>
          <a:xfrm>
            <a:off x="457200" y="4991100"/>
            <a:ext cx="8458200" cy="3733800"/>
          </a:xfrm>
        </p:spPr>
        <p:txBody>
          <a:bodyPr/>
          <a:lstStyle/>
          <a:p>
            <a:pPr marL="0" indent="0" eaLnBrk="1" hangingPunct="1">
              <a:buNone/>
            </a:pPr>
            <a:r>
              <a:rPr lang="en-US" sz="2000" dirty="0"/>
              <a:t>AMR 1.5, </a:t>
            </a:r>
            <a:r>
              <a:rPr lang="en-US" sz="2000" b="1" dirty="0">
                <a:solidFill>
                  <a:srgbClr val="C00000"/>
                </a:solidFill>
              </a:rPr>
              <a:t>Max</a:t>
            </a:r>
            <a:r>
              <a:rPr lang="en-US" sz="2000" dirty="0"/>
              <a:t> </a:t>
            </a:r>
            <a:r>
              <a:rPr lang="en-US" sz="2000" b="1" dirty="0">
                <a:solidFill>
                  <a:srgbClr val="0033CC"/>
                </a:solidFill>
              </a:rPr>
              <a:t>Si</a:t>
            </a:r>
            <a:r>
              <a:rPr lang="en-US" sz="2000" dirty="0"/>
              <a:t> PV </a:t>
            </a:r>
            <a:r>
              <a:rPr lang="en-US" sz="2000" b="1" dirty="0">
                <a:solidFill>
                  <a:srgbClr val="0033CC"/>
                </a:solidFill>
              </a:rPr>
              <a:t>incident energy </a:t>
            </a:r>
            <a:r>
              <a:rPr lang="en-US" sz="2000" dirty="0"/>
              <a:t>conversion to </a:t>
            </a:r>
            <a:r>
              <a:rPr lang="en-US" sz="2000" b="1" dirty="0">
                <a:solidFill>
                  <a:srgbClr val="009900"/>
                </a:solidFill>
                <a:effectLst>
                  <a:outerShdw blurRad="38100" dist="38100" dir="2700000" algn="tl">
                    <a:srgbClr val="000000">
                      <a:alpha val="43137"/>
                    </a:srgbClr>
                  </a:outerShdw>
                </a:effectLst>
              </a:rPr>
              <a:t>electrical energy </a:t>
            </a:r>
            <a:r>
              <a:rPr lang="en-US" sz="2000" dirty="0"/>
              <a:t>is 49.6% </a:t>
            </a:r>
          </a:p>
          <a:p>
            <a:pPr lvl="1"/>
            <a:r>
              <a:rPr lang="en-US" sz="2000" dirty="0"/>
              <a:t>Photons w/  </a:t>
            </a:r>
            <a:r>
              <a:rPr lang="en-US" sz="2000" b="1" dirty="0">
                <a:solidFill>
                  <a:srgbClr val="0033CC"/>
                </a:solidFill>
                <a:sym typeface="Symbol" panose="05050102010706020507" pitchFamily="18" charset="2"/>
              </a:rPr>
              <a:t></a:t>
            </a:r>
            <a:r>
              <a:rPr lang="en-US" sz="2000" dirty="0">
                <a:sym typeface="Symbol" panose="05050102010706020507" pitchFamily="18" charset="2"/>
              </a:rPr>
              <a:t>  &gt; </a:t>
            </a:r>
            <a:r>
              <a:rPr lang="en-US" sz="2000" dirty="0"/>
              <a:t>1.11 </a:t>
            </a:r>
            <a:r>
              <a:rPr lang="en-US" sz="2000" dirty="0" err="1"/>
              <a:t>μm</a:t>
            </a:r>
            <a:r>
              <a:rPr lang="en-US" sz="2000" dirty="0"/>
              <a:t>  Photon energy &lt; </a:t>
            </a:r>
            <a:r>
              <a:rPr lang="en-US" sz="2000" b="1" i="1" dirty="0" err="1">
                <a:solidFill>
                  <a:srgbClr val="0033CC"/>
                </a:solidFill>
              </a:rPr>
              <a:t>E</a:t>
            </a:r>
            <a:r>
              <a:rPr lang="en-US" sz="2000" b="1" i="1" baseline="-25000" dirty="0" err="1">
                <a:solidFill>
                  <a:srgbClr val="0033CC"/>
                </a:solidFill>
              </a:rPr>
              <a:t>g</a:t>
            </a:r>
            <a:r>
              <a:rPr lang="en-US" sz="2000" dirty="0"/>
              <a:t> </a:t>
            </a:r>
            <a:r>
              <a:rPr lang="en-US" sz="2000" b="1" dirty="0"/>
              <a:t>–</a:t>
            </a:r>
            <a:r>
              <a:rPr lang="en-US" sz="2000" dirty="0"/>
              <a:t> </a:t>
            </a:r>
            <a:r>
              <a:rPr lang="en-US" sz="2000" b="1" i="1" dirty="0"/>
              <a:t>unavailable</a:t>
            </a:r>
          </a:p>
          <a:p>
            <a:pPr lvl="1"/>
            <a:r>
              <a:rPr lang="en-US" sz="2000" dirty="0"/>
              <a:t>Photons w/  </a:t>
            </a:r>
            <a:r>
              <a:rPr lang="en-US" sz="2000" b="1" dirty="0">
                <a:solidFill>
                  <a:srgbClr val="0033CC"/>
                </a:solidFill>
                <a:sym typeface="Symbol" panose="05050102010706020507" pitchFamily="18" charset="2"/>
              </a:rPr>
              <a:t></a:t>
            </a:r>
            <a:r>
              <a:rPr lang="en-US" sz="2000" dirty="0">
                <a:sym typeface="Symbol" panose="05050102010706020507" pitchFamily="18" charset="2"/>
              </a:rPr>
              <a:t>  &lt; </a:t>
            </a:r>
            <a:r>
              <a:rPr lang="en-US" sz="2000" dirty="0"/>
              <a:t>1.11 </a:t>
            </a:r>
            <a:r>
              <a:rPr lang="en-US" sz="2000" dirty="0" err="1"/>
              <a:t>μm</a:t>
            </a:r>
            <a:r>
              <a:rPr lang="en-US" sz="2000" dirty="0"/>
              <a:t>  Photon energy &gt; </a:t>
            </a:r>
            <a:r>
              <a:rPr lang="en-US" sz="2000" b="1" i="1" dirty="0" err="1">
                <a:solidFill>
                  <a:srgbClr val="0033CC"/>
                </a:solidFill>
              </a:rPr>
              <a:t>E</a:t>
            </a:r>
            <a:r>
              <a:rPr lang="en-US" sz="2000" b="1" i="1" baseline="-25000" dirty="0" err="1">
                <a:solidFill>
                  <a:srgbClr val="0033CC"/>
                </a:solidFill>
              </a:rPr>
              <a:t>g</a:t>
            </a:r>
            <a:r>
              <a:rPr lang="en-US" sz="2000" b="1" i="1" baseline="-25000" dirty="0">
                <a:solidFill>
                  <a:srgbClr val="0033CC"/>
                </a:solidFill>
              </a:rPr>
              <a:t> </a:t>
            </a:r>
            <a:r>
              <a:rPr lang="en-US" sz="2000" b="1" i="1" dirty="0"/>
              <a:t>– unavailable</a:t>
            </a:r>
            <a:endParaRPr lang="en-US" sz="2000" dirty="0"/>
          </a:p>
          <a:p>
            <a:pPr eaLnBrk="1" hangingPunct="1"/>
            <a:endParaRPr lang="en-US" sz="2000" dirty="0"/>
          </a:p>
        </p:txBody>
      </p:sp>
      <p:sp>
        <p:nvSpPr>
          <p:cNvPr id="2" name="Slide Number Placeholder 1"/>
          <p:cNvSpPr>
            <a:spLocks noGrp="1"/>
          </p:cNvSpPr>
          <p:nvPr>
            <p:ph type="sldNum" sz="quarter" idx="4"/>
          </p:nvPr>
        </p:nvSpPr>
        <p:spPr>
          <a:xfrm>
            <a:off x="8382000" y="6324600"/>
            <a:ext cx="609600" cy="457200"/>
          </a:xfrm>
        </p:spPr>
        <p:txBody>
          <a:bodyPr/>
          <a:lstStyle/>
          <a:p>
            <a:pPr>
              <a:defRPr/>
            </a:pPr>
            <a:fld id="{F6D20532-61D7-47D0-903F-227F7C48AD34}" type="slidenum">
              <a:rPr lang="en-US" smtClean="0"/>
              <a:pPr>
                <a:defRPr/>
              </a:pPr>
              <a:t>20</a:t>
            </a:fld>
            <a:endParaRPr lang="en-US" dirty="0"/>
          </a:p>
        </p:txBody>
      </p:sp>
      <p:sp>
        <p:nvSpPr>
          <p:cNvPr id="5" name="TextBox 4">
            <a:extLst>
              <a:ext uri="{FF2B5EF4-FFF2-40B4-BE49-F238E27FC236}">
                <a16:creationId xmlns:a16="http://schemas.microsoft.com/office/drawing/2014/main" id="{8975CA9B-E5C5-43AA-B8A6-E2CB86752D44}"/>
              </a:ext>
            </a:extLst>
          </p:cNvPr>
          <p:cNvSpPr txBox="1"/>
          <p:nvPr/>
        </p:nvSpPr>
        <p:spPr>
          <a:xfrm>
            <a:off x="152400" y="2057400"/>
            <a:ext cx="3886200" cy="914400"/>
          </a:xfrm>
          <a:prstGeom prst="rect">
            <a:avLst/>
          </a:prstGeom>
          <a:noFill/>
        </p:spPr>
        <p:txBody>
          <a:bodyPr wrap="square" rtlCol="0">
            <a:noAutofit/>
          </a:bodyPr>
          <a:lstStyle/>
          <a:p>
            <a:pPr algn="ctr"/>
            <a:r>
              <a:rPr lang="en-US" sz="1600" dirty="0"/>
              <a:t>FIGURE 5.7  Si PV Convertible Solar Energy at AM1.5 </a:t>
            </a:r>
          </a:p>
          <a:p>
            <a:pPr algn="ctr"/>
            <a:r>
              <a:rPr lang="en-US" sz="1050" dirty="0"/>
              <a:t>Masters, Gilbert M. </a:t>
            </a:r>
            <a:r>
              <a:rPr lang="en-US" sz="1050" i="1" dirty="0"/>
              <a:t>Renewable and Efficient Electric Power Systems, 2nd Edition</a:t>
            </a:r>
            <a:r>
              <a:rPr lang="en-US" sz="1050" dirty="0"/>
              <a:t>. Wiley-Blackwell</a:t>
            </a:r>
          </a:p>
        </p:txBody>
      </p:sp>
      <p:grpSp>
        <p:nvGrpSpPr>
          <p:cNvPr id="3" name="Group 2">
            <a:extLst>
              <a:ext uri="{FF2B5EF4-FFF2-40B4-BE49-F238E27FC236}">
                <a16:creationId xmlns:a16="http://schemas.microsoft.com/office/drawing/2014/main" id="{4E37ACD9-29D0-4058-88FE-AF6C10D5EFCE}"/>
              </a:ext>
            </a:extLst>
          </p:cNvPr>
          <p:cNvGrpSpPr/>
          <p:nvPr/>
        </p:nvGrpSpPr>
        <p:grpSpPr>
          <a:xfrm>
            <a:off x="4077730" y="1488555"/>
            <a:ext cx="4552358" cy="3114771"/>
            <a:chOff x="4077730" y="1488555"/>
            <a:chExt cx="4552358" cy="3114771"/>
          </a:xfrm>
        </p:grpSpPr>
        <p:pic>
          <p:nvPicPr>
            <p:cNvPr id="4" name="Picture 3">
              <a:extLst>
                <a:ext uri="{FF2B5EF4-FFF2-40B4-BE49-F238E27FC236}">
                  <a16:creationId xmlns:a16="http://schemas.microsoft.com/office/drawing/2014/main" id="{985DD573-C7EC-4A44-AAFE-267D8A718083}"/>
                </a:ext>
              </a:extLst>
            </p:cNvPr>
            <p:cNvPicPr>
              <a:picLocks noChangeAspect="1"/>
            </p:cNvPicPr>
            <p:nvPr/>
          </p:nvPicPr>
          <p:blipFill>
            <a:blip r:embed="rId3"/>
            <a:stretch>
              <a:fillRect/>
            </a:stretch>
          </p:blipFill>
          <p:spPr>
            <a:xfrm>
              <a:off x="4077730" y="1488555"/>
              <a:ext cx="4552358" cy="3114771"/>
            </a:xfrm>
            <a:prstGeom prst="rect">
              <a:avLst/>
            </a:prstGeom>
          </p:spPr>
        </p:pic>
        <p:cxnSp>
          <p:nvCxnSpPr>
            <p:cNvPr id="7" name="Straight Connector 6">
              <a:extLst>
                <a:ext uri="{FF2B5EF4-FFF2-40B4-BE49-F238E27FC236}">
                  <a16:creationId xmlns:a16="http://schemas.microsoft.com/office/drawing/2014/main" id="{9EC19A5F-A241-4C5A-B35C-ACA2F3D2AF99}"/>
                </a:ext>
              </a:extLst>
            </p:cNvPr>
            <p:cNvCxnSpPr>
              <a:cxnSpLocks/>
            </p:cNvCxnSpPr>
            <p:nvPr/>
          </p:nvCxnSpPr>
          <p:spPr bwMode="auto">
            <a:xfrm flipV="1">
              <a:off x="6324600" y="2895600"/>
              <a:ext cx="0" cy="1371600"/>
            </a:xfrm>
            <a:prstGeom prst="line">
              <a:avLst/>
            </a:prstGeom>
            <a:noFill/>
            <a:ln w="50800" cap="flat" cmpd="sng" algn="ctr">
              <a:solidFill>
                <a:srgbClr val="C00000"/>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7CE092B5-E71C-455E-B3B6-093D53DA11A5}"/>
                </a:ext>
              </a:extLst>
            </p:cNvPr>
            <p:cNvSpPr/>
            <p:nvPr/>
          </p:nvSpPr>
          <p:spPr bwMode="auto">
            <a:xfrm>
              <a:off x="6400800" y="2286000"/>
              <a:ext cx="571497" cy="264639"/>
            </a:xfrm>
            <a:prstGeom prst="rect">
              <a:avLst/>
            </a:prstGeom>
            <a:gradFill>
              <a:gsLst>
                <a:gs pos="0">
                  <a:schemeClr val="accent1">
                    <a:shade val="51000"/>
                    <a:satMod val="130000"/>
                  </a:schemeClr>
                </a:gs>
                <a:gs pos="34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t" anchorCtr="0" compatLnSpc="1">
              <a:prstTxWarp prst="textNoShape">
                <a:avLst/>
              </a:prstTxWarp>
            </a:bodyPr>
            <a:lstStyle/>
            <a:p>
              <a:pPr marL="342900" indent="-342900"/>
              <a:r>
                <a:rPr lang="en-US" sz="1100" b="1" dirty="0">
                  <a:solidFill>
                    <a:srgbClr val="C00000"/>
                  </a:solidFill>
                  <a:sym typeface="Symbol" panose="05050102010706020507" pitchFamily="18" charset="2"/>
                </a:rPr>
                <a:t> &gt; </a:t>
              </a:r>
              <a:r>
                <a:rPr lang="en-US" sz="1100" b="1" dirty="0">
                  <a:solidFill>
                    <a:srgbClr val="C00000"/>
                  </a:solidFill>
                </a:rPr>
                <a:t>1.11</a:t>
              </a:r>
              <a:endParaRPr kumimoji="0" lang="en-US" sz="1100" b="1" i="0" u="none" strike="noStrike" cap="none" normalizeH="0" baseline="0" dirty="0">
                <a:ln>
                  <a:noFill/>
                </a:ln>
                <a:solidFill>
                  <a:srgbClr val="C00000"/>
                </a:solidFill>
                <a:effectLst/>
                <a:latin typeface="Times New Roman" pitchFamily="18" charset="0"/>
              </a:endParaRPr>
            </a:p>
          </p:txBody>
        </p:sp>
        <p:cxnSp>
          <p:nvCxnSpPr>
            <p:cNvPr id="13" name="Straight Connector 12">
              <a:extLst>
                <a:ext uri="{FF2B5EF4-FFF2-40B4-BE49-F238E27FC236}">
                  <a16:creationId xmlns:a16="http://schemas.microsoft.com/office/drawing/2014/main" id="{FFBF24E3-7D40-424F-B6AF-0E39E3E99CD1}"/>
                </a:ext>
              </a:extLst>
            </p:cNvPr>
            <p:cNvCxnSpPr>
              <a:cxnSpLocks/>
            </p:cNvCxnSpPr>
            <p:nvPr/>
          </p:nvCxnSpPr>
          <p:spPr bwMode="auto">
            <a:xfrm flipV="1">
              <a:off x="6314303" y="2362200"/>
              <a:ext cx="0" cy="340839"/>
            </a:xfrm>
            <a:prstGeom prst="line">
              <a:avLst/>
            </a:prstGeom>
            <a:noFill/>
            <a:ln w="50800" cap="flat" cmpd="sng" algn="ctr">
              <a:solidFill>
                <a:srgbClr val="C00000"/>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3518EC4F-EA4F-41AA-9F9B-B6B129E747E2}"/>
                </a:ext>
              </a:extLst>
            </p:cNvPr>
            <p:cNvSpPr/>
            <p:nvPr/>
          </p:nvSpPr>
          <p:spPr bwMode="auto">
            <a:xfrm>
              <a:off x="5689647" y="2286000"/>
              <a:ext cx="571497" cy="264639"/>
            </a:xfrm>
            <a:prstGeom prst="rect">
              <a:avLst/>
            </a:prstGeom>
            <a:gradFill>
              <a:gsLst>
                <a:gs pos="0">
                  <a:schemeClr val="accent1">
                    <a:shade val="51000"/>
                    <a:satMod val="130000"/>
                  </a:schemeClr>
                </a:gs>
                <a:gs pos="34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t" anchorCtr="0" compatLnSpc="1">
              <a:prstTxWarp prst="textNoShape">
                <a:avLst/>
              </a:prstTxWarp>
            </a:bodyPr>
            <a:lstStyle/>
            <a:p>
              <a:pPr marL="342900" indent="-342900"/>
              <a:r>
                <a:rPr lang="en-US" sz="1100" b="1" dirty="0">
                  <a:solidFill>
                    <a:srgbClr val="C00000"/>
                  </a:solidFill>
                  <a:sym typeface="Symbol" panose="05050102010706020507" pitchFamily="18" charset="2"/>
                </a:rPr>
                <a:t> &lt; </a:t>
              </a:r>
              <a:r>
                <a:rPr lang="en-US" sz="1100" b="1" dirty="0">
                  <a:solidFill>
                    <a:srgbClr val="C00000"/>
                  </a:solidFill>
                </a:rPr>
                <a:t>1.11</a:t>
              </a:r>
              <a:endParaRPr kumimoji="0" lang="en-US" sz="1100" b="1" i="0" u="none" strike="noStrike" cap="none" normalizeH="0" baseline="0" dirty="0">
                <a:ln>
                  <a:noFill/>
                </a:ln>
                <a:solidFill>
                  <a:srgbClr val="C00000"/>
                </a:solidFill>
                <a:effectLst/>
                <a:latin typeface="Times New Roman" pitchFamily="18" charset="0"/>
              </a:endParaRPr>
            </a:p>
          </p:txBody>
        </p:sp>
        <p:sp>
          <p:nvSpPr>
            <p:cNvPr id="20" name="Rectangle: Top Corners Snipped 19">
              <a:extLst>
                <a:ext uri="{FF2B5EF4-FFF2-40B4-BE49-F238E27FC236}">
                  <a16:creationId xmlns:a16="http://schemas.microsoft.com/office/drawing/2014/main" id="{F1F34BEB-32EC-4BD6-8444-776BCE712C4D}"/>
                </a:ext>
              </a:extLst>
            </p:cNvPr>
            <p:cNvSpPr/>
            <p:nvPr/>
          </p:nvSpPr>
          <p:spPr bwMode="auto">
            <a:xfrm>
              <a:off x="5334004" y="2842183"/>
              <a:ext cx="951465" cy="1371600"/>
            </a:xfrm>
            <a:prstGeom prst="snip2SameRect">
              <a:avLst>
                <a:gd name="adj1" fmla="val 26678"/>
                <a:gd name="adj2" fmla="val 0"/>
              </a:avLst>
            </a:prstGeom>
            <a:solidFill>
              <a:srgbClr val="92D050">
                <a:alpha val="25098"/>
              </a:srgbClr>
            </a:solidFill>
            <a:ln w="38100" cap="flat" cmpd="sng" algn="ctr">
              <a:solidFill>
                <a:srgbClr val="92D050">
                  <a:alpha val="5019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1" name="Rectangle 20">
              <a:extLst>
                <a:ext uri="{FF2B5EF4-FFF2-40B4-BE49-F238E27FC236}">
                  <a16:creationId xmlns:a16="http://schemas.microsoft.com/office/drawing/2014/main" id="{864012B0-E606-46B6-BD30-ED9C7CCAA371}"/>
                </a:ext>
              </a:extLst>
            </p:cNvPr>
            <p:cNvSpPr/>
            <p:nvPr/>
          </p:nvSpPr>
          <p:spPr bwMode="auto">
            <a:xfrm>
              <a:off x="6019808" y="1752600"/>
              <a:ext cx="1752588" cy="381000"/>
            </a:xfrm>
            <a:prstGeom prst="rect">
              <a:avLst/>
            </a:prstGeom>
            <a:solidFill>
              <a:srgbClr val="FFFF00">
                <a:alpha val="2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4" name="Rectangle 23">
              <a:extLst>
                <a:ext uri="{FF2B5EF4-FFF2-40B4-BE49-F238E27FC236}">
                  <a16:creationId xmlns:a16="http://schemas.microsoft.com/office/drawing/2014/main" id="{678985EA-B1CA-4747-828B-E4807B6327A7}"/>
                </a:ext>
              </a:extLst>
            </p:cNvPr>
            <p:cNvSpPr/>
            <p:nvPr/>
          </p:nvSpPr>
          <p:spPr bwMode="auto">
            <a:xfrm>
              <a:off x="6746413" y="3005482"/>
              <a:ext cx="1483179" cy="381000"/>
            </a:xfrm>
            <a:prstGeom prst="rect">
              <a:avLst/>
            </a:prstGeom>
            <a:solidFill>
              <a:srgbClr val="FFFF00">
                <a:alpha val="2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39B6E5B2-1B22-4E9E-BB5A-9047A2AEFF12}"/>
                </a:ext>
              </a:extLst>
            </p:cNvPr>
            <p:cNvSpPr/>
            <p:nvPr/>
          </p:nvSpPr>
          <p:spPr bwMode="auto">
            <a:xfrm>
              <a:off x="6154512" y="2634351"/>
              <a:ext cx="1483179" cy="304062"/>
            </a:xfrm>
            <a:prstGeom prst="rect">
              <a:avLst/>
            </a:prstGeom>
            <a:solidFill>
              <a:srgbClr val="92D050">
                <a:alpha val="2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8536071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76200"/>
            <a:ext cx="5410200" cy="1066800"/>
          </a:xfrm>
        </p:spPr>
        <p:txBody>
          <a:bodyPr/>
          <a:lstStyle/>
          <a:p>
            <a:pPr eaLnBrk="1" hangingPunct="1"/>
            <a:r>
              <a:rPr lang="en-US" sz="2800" dirty="0"/>
              <a:t>Diode – Key Concepts !!</a:t>
            </a:r>
          </a:p>
        </p:txBody>
      </p:sp>
      <mc:AlternateContent xmlns:mc="http://schemas.openxmlformats.org/markup-compatibility/2006" xmlns:a14="http://schemas.microsoft.com/office/drawing/2010/main">
        <mc:Choice Requires="a14">
          <p:sp>
            <p:nvSpPr>
              <p:cNvPr id="22531" name="Content Placeholder 2"/>
              <p:cNvSpPr>
                <a:spLocks noGrp="1"/>
              </p:cNvSpPr>
              <p:nvPr>
                <p:ph idx="4294967295"/>
              </p:nvPr>
            </p:nvSpPr>
            <p:spPr>
              <a:xfrm>
                <a:off x="152400" y="1333500"/>
                <a:ext cx="5791200" cy="3124200"/>
              </a:xfrm>
            </p:spPr>
            <p:txBody>
              <a:bodyPr/>
              <a:lstStyle/>
              <a:p>
                <a:pPr eaLnBrk="1" hangingPunct="1"/>
                <a:r>
                  <a:rPr lang="en-US" sz="2400" dirty="0"/>
                  <a:t>Two regions: </a:t>
                </a:r>
              </a:p>
              <a:p>
                <a:pPr lvl="1" eaLnBrk="1" hangingPunct="1"/>
                <a:r>
                  <a:rPr lang="en-US" sz="2000" dirty="0"/>
                  <a:t>“</a:t>
                </a:r>
                <a:r>
                  <a:rPr lang="en-US" sz="2000" b="1" dirty="0">
                    <a:solidFill>
                      <a:srgbClr val="C00000"/>
                    </a:solidFill>
                  </a:rPr>
                  <a:t>n</a:t>
                </a:r>
                <a:r>
                  <a:rPr lang="en-US" sz="2000" b="1" dirty="0">
                    <a:solidFill>
                      <a:srgbClr val="0033CC"/>
                    </a:solidFill>
                  </a:rPr>
                  <a:t>-type</a:t>
                </a:r>
                <a:r>
                  <a:rPr lang="en-US" sz="2000" dirty="0"/>
                  <a:t>” which </a:t>
                </a:r>
                <a:r>
                  <a:rPr lang="en-US" sz="2000" b="1" dirty="0">
                    <a:solidFill>
                      <a:srgbClr val="C00000"/>
                    </a:solidFill>
                  </a:rPr>
                  <a:t>donate</a:t>
                </a:r>
                <a:r>
                  <a:rPr lang="en-US" sz="2000" dirty="0"/>
                  <a:t> electrons and</a:t>
                </a:r>
              </a:p>
              <a:p>
                <a:pPr lvl="1" eaLnBrk="1" hangingPunct="1"/>
                <a:r>
                  <a:rPr lang="en-US" sz="2000" dirty="0"/>
                  <a:t>“</a:t>
                </a:r>
                <a:r>
                  <a:rPr lang="en-US" sz="2000" b="1" dirty="0">
                    <a:solidFill>
                      <a:srgbClr val="009900"/>
                    </a:solidFill>
                  </a:rPr>
                  <a:t>p</a:t>
                </a:r>
                <a:r>
                  <a:rPr lang="en-US" sz="2000" b="1" dirty="0">
                    <a:solidFill>
                      <a:srgbClr val="0033CC"/>
                    </a:solidFill>
                  </a:rPr>
                  <a:t>-type</a:t>
                </a:r>
                <a:r>
                  <a:rPr lang="en-US" sz="2000" dirty="0"/>
                  <a:t>” which </a:t>
                </a:r>
                <a:r>
                  <a:rPr lang="en-US" sz="2000" b="1" dirty="0">
                    <a:solidFill>
                      <a:srgbClr val="009900"/>
                    </a:solidFill>
                  </a:rPr>
                  <a:t>accept</a:t>
                </a:r>
                <a:r>
                  <a:rPr lang="en-US" sz="2000" dirty="0"/>
                  <a:t> electrons</a:t>
                </a:r>
              </a:p>
              <a:p>
                <a:pPr eaLnBrk="1" hangingPunct="1"/>
                <a:r>
                  <a:rPr lang="en-US" sz="2400" dirty="0"/>
                  <a:t>p-n junction: free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a:solidFill>
                              <a:srgbClr val="0033CC"/>
                            </a:solidFill>
                            <a:latin typeface="Cambria Math" panose="02040503050406030204" pitchFamily="18" charset="0"/>
                          </a:rPr>
                          <m:t>𝒆</m:t>
                        </m:r>
                      </m:e>
                      <m:sup>
                        <m:r>
                          <a:rPr lang="en-US" sz="2400" b="1" i="1">
                            <a:solidFill>
                              <a:srgbClr val="0033CC"/>
                            </a:solidFill>
                            <a:latin typeface="Cambria Math" panose="02040503050406030204" pitchFamily="18" charset="0"/>
                          </a:rPr>
                          <m:t>−</m:t>
                        </m:r>
                      </m:sup>
                    </m:sSup>
                  </m:oMath>
                </a14:m>
                <a:r>
                  <a:rPr lang="en-US" sz="2400" dirty="0"/>
                  <a:t> and</a:t>
                </a:r>
                <a:r>
                  <a:rPr lang="en-US" sz="2400" b="1" dirty="0">
                    <a:solidFill>
                      <a:srgbClr val="0033CC"/>
                    </a:solidFill>
                  </a:rPr>
                  <a:t> </a:t>
                </a:r>
                <a14:m>
                  <m:oMath xmlns:m="http://schemas.openxmlformats.org/officeDocument/2006/math">
                    <m:sSup>
                      <m:sSupPr>
                        <m:ctrlPr>
                          <a:rPr lang="en-US" sz="2400" b="1" i="1">
                            <a:solidFill>
                              <a:srgbClr val="0033CC"/>
                            </a:solidFill>
                            <a:latin typeface="Cambria Math" panose="02040503050406030204" pitchFamily="18" charset="0"/>
                          </a:rPr>
                        </m:ctrlPr>
                      </m:sSupPr>
                      <m:e>
                        <m:r>
                          <a:rPr lang="en-US" sz="2400" b="1" i="1" smtClean="0">
                            <a:solidFill>
                              <a:srgbClr val="0033CC"/>
                            </a:solidFill>
                            <a:latin typeface="Cambria Math" panose="02040503050406030204" pitchFamily="18" charset="0"/>
                          </a:rPr>
                          <m:t>𝒉</m:t>
                        </m:r>
                      </m:e>
                      <m:sup>
                        <m:r>
                          <a:rPr lang="en-US" sz="2400" b="1" i="1" smtClean="0">
                            <a:solidFill>
                              <a:srgbClr val="0033CC"/>
                            </a:solidFill>
                            <a:latin typeface="Cambria Math" panose="02040503050406030204" pitchFamily="18" charset="0"/>
                          </a:rPr>
                          <m:t>+</m:t>
                        </m:r>
                      </m:sup>
                    </m:sSup>
                    <m:r>
                      <a:rPr lang="en-US" sz="2400" b="0" i="0" smtClean="0">
                        <a:solidFill>
                          <a:srgbClr val="0033CC"/>
                        </a:solidFill>
                        <a:latin typeface="Cambria Math" panose="02040503050406030204" pitchFamily="18" charset="0"/>
                      </a:rPr>
                      <m:t> </m:t>
                    </m:r>
                    <m:r>
                      <m:rPr>
                        <m:sty m:val="p"/>
                      </m:rPr>
                      <a:rPr lang="en-US" sz="2400" b="0" i="0" smtClean="0">
                        <a:solidFill>
                          <a:srgbClr val="0033CC"/>
                        </a:solidFill>
                        <a:latin typeface="Cambria Math" panose="02040503050406030204" pitchFamily="18" charset="0"/>
                      </a:rPr>
                      <m:t>diffuse</m:t>
                    </m:r>
                  </m:oMath>
                </a14:m>
                <a:endParaRPr lang="en-US" sz="2400" b="0" dirty="0">
                  <a:solidFill>
                    <a:srgbClr val="0033CC"/>
                  </a:solidFill>
                </a:endParaRPr>
              </a:p>
              <a:p>
                <a:pPr eaLnBrk="1" hangingPunct="1"/>
                <a:r>
                  <a:rPr lang="en-US" sz="2400" dirty="0"/>
                  <a:t>current readily flows in </a:t>
                </a:r>
                <a:r>
                  <a:rPr lang="en-US" sz="2400" dirty="0">
                    <a:latin typeface="+mj-lt"/>
                  </a:rPr>
                  <a:t>1</a:t>
                </a:r>
                <a:r>
                  <a:rPr lang="en-US" sz="2400" dirty="0"/>
                  <a:t> direction (forward biased) but not in the other (reverse biased)</a:t>
                </a:r>
              </a:p>
            </p:txBody>
          </p:sp>
        </mc:Choice>
        <mc:Fallback xmlns="">
          <p:sp>
            <p:nvSpPr>
              <p:cNvPr id="22531" name="Content Placeholder 2"/>
              <p:cNvSpPr>
                <a:spLocks noGrp="1" noRot="1" noChangeAspect="1" noMove="1" noResize="1" noEditPoints="1" noAdjustHandles="1" noChangeArrowheads="1" noChangeShapeType="1" noTextEdit="1"/>
              </p:cNvSpPr>
              <p:nvPr>
                <p:ph idx="4294967295"/>
              </p:nvPr>
            </p:nvSpPr>
            <p:spPr>
              <a:xfrm>
                <a:off x="152400" y="1333500"/>
                <a:ext cx="5791200" cy="3124200"/>
              </a:xfrm>
              <a:blipFill>
                <a:blip r:embed="rId3"/>
                <a:stretch>
                  <a:fillRect l="-2105" t="-3711"/>
                </a:stretch>
              </a:blipFill>
            </p:spPr>
            <p:txBody>
              <a:bodyPr/>
              <a:lstStyle/>
              <a:p>
                <a:r>
                  <a:rPr lang="en-US">
                    <a:noFill/>
                  </a:rPr>
                  <a:t> </a:t>
                </a:r>
              </a:p>
            </p:txBody>
          </p:sp>
        </mc:Fallback>
      </mc:AlternateContent>
      <p:pic>
        <p:nvPicPr>
          <p:cNvPr id="22532" name="Picture 7" descr="Fig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719"/>
          <a:stretch/>
        </p:blipFill>
        <p:spPr bwMode="auto">
          <a:xfrm>
            <a:off x="5757541" y="3352800"/>
            <a:ext cx="29813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10177"/>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9"/>
          <p:cNvSpPr txBox="1">
            <a:spLocks noChangeArrowheads="1"/>
          </p:cNvSpPr>
          <p:nvPr/>
        </p:nvSpPr>
        <p:spPr bwMode="auto">
          <a:xfrm>
            <a:off x="5562600" y="6061075"/>
            <a:ext cx="320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1800"/>
              <a:t>http://en.wikipedia.org/wiki/File:Pn-junction-equilibrium.png</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21</a:t>
            </a:fld>
            <a:endParaRPr lang="en-US" dirty="0"/>
          </a:p>
        </p:txBody>
      </p:sp>
      <p:pic>
        <p:nvPicPr>
          <p:cNvPr id="8" name="Picture 7" descr="Fig 3">
            <a:extLst>
              <a:ext uri="{FF2B5EF4-FFF2-40B4-BE49-F238E27FC236}">
                <a16:creationId xmlns:a16="http://schemas.microsoft.com/office/drawing/2014/main" id="{8002587C-E0AC-4FA8-843A-93407446281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06" t="-2515" r="14206" b="50387"/>
          <a:stretch/>
        </p:blipFill>
        <p:spPr bwMode="auto">
          <a:xfrm>
            <a:off x="5676899" y="438150"/>
            <a:ext cx="2981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76200"/>
            <a:ext cx="5410200" cy="1066800"/>
          </a:xfrm>
        </p:spPr>
        <p:txBody>
          <a:bodyPr/>
          <a:lstStyle/>
          <a:p>
            <a:pPr eaLnBrk="1" hangingPunct="1"/>
            <a:r>
              <a:rPr lang="en-US" sz="2800" dirty="0"/>
              <a:t>Diode – Biasing !!</a:t>
            </a:r>
          </a:p>
        </p:txBody>
      </p:sp>
      <p:sp>
        <p:nvSpPr>
          <p:cNvPr id="22531" name="Content Placeholder 2"/>
          <p:cNvSpPr>
            <a:spLocks noGrp="1"/>
          </p:cNvSpPr>
          <p:nvPr>
            <p:ph idx="4294967295"/>
          </p:nvPr>
        </p:nvSpPr>
        <p:spPr>
          <a:xfrm>
            <a:off x="76200" y="1246038"/>
            <a:ext cx="4267200" cy="762505"/>
          </a:xfrm>
        </p:spPr>
        <p:txBody>
          <a:bodyPr/>
          <a:lstStyle/>
          <a:p>
            <a:pPr marL="230188" lvl="1" indent="-173038" eaLnBrk="1" hangingPunct="1"/>
            <a:r>
              <a:rPr lang="en-US" sz="2000" dirty="0"/>
              <a:t>“</a:t>
            </a:r>
            <a:r>
              <a:rPr lang="en-US" sz="2000" b="1" dirty="0">
                <a:solidFill>
                  <a:srgbClr val="C00000"/>
                </a:solidFill>
              </a:rPr>
              <a:t>n</a:t>
            </a:r>
            <a:r>
              <a:rPr lang="en-US" sz="2000" b="1" dirty="0">
                <a:solidFill>
                  <a:srgbClr val="0033CC"/>
                </a:solidFill>
              </a:rPr>
              <a:t>-type</a:t>
            </a:r>
            <a:r>
              <a:rPr lang="en-US" sz="2000" dirty="0"/>
              <a:t>” which </a:t>
            </a:r>
            <a:r>
              <a:rPr lang="en-US" sz="2000" b="1" dirty="0">
                <a:solidFill>
                  <a:srgbClr val="C00000"/>
                </a:solidFill>
              </a:rPr>
              <a:t>donate</a:t>
            </a:r>
            <a:r>
              <a:rPr lang="en-US" sz="2000" dirty="0"/>
              <a:t> electrons</a:t>
            </a:r>
          </a:p>
          <a:p>
            <a:pPr marL="230188" lvl="1" indent="-173038" eaLnBrk="1" hangingPunct="1"/>
            <a:r>
              <a:rPr lang="en-US" sz="2000" dirty="0"/>
              <a:t>“</a:t>
            </a:r>
            <a:r>
              <a:rPr lang="en-US" sz="2000" b="1" dirty="0">
                <a:solidFill>
                  <a:srgbClr val="009900"/>
                </a:solidFill>
              </a:rPr>
              <a:t>p</a:t>
            </a:r>
            <a:r>
              <a:rPr lang="en-US" sz="2000" b="1" dirty="0">
                <a:solidFill>
                  <a:srgbClr val="0033CC"/>
                </a:solidFill>
              </a:rPr>
              <a:t>-type</a:t>
            </a:r>
            <a:r>
              <a:rPr lang="en-US" sz="2000" dirty="0"/>
              <a:t>” which </a:t>
            </a:r>
            <a:r>
              <a:rPr lang="en-US" sz="2000" b="1" dirty="0">
                <a:solidFill>
                  <a:srgbClr val="009900"/>
                </a:solidFill>
              </a:rPr>
              <a:t>accept</a:t>
            </a:r>
            <a:r>
              <a:rPr lang="en-US" sz="2000" dirty="0"/>
              <a:t> electrons</a:t>
            </a: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9" y="48006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9"/>
          <p:cNvSpPr txBox="1">
            <a:spLocks noChangeArrowheads="1"/>
          </p:cNvSpPr>
          <p:nvPr/>
        </p:nvSpPr>
        <p:spPr bwMode="auto">
          <a:xfrm>
            <a:off x="220416" y="4523601"/>
            <a:ext cx="4038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1200" dirty="0"/>
              <a:t>http://en.wikipedia.org/wiki/File:Pn-junction-equilibrium.png</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22</a:t>
            </a:fld>
            <a:endParaRPr lang="en-US" dirty="0"/>
          </a:p>
        </p:txBody>
      </p:sp>
      <p:pic>
        <p:nvPicPr>
          <p:cNvPr id="8" name="Picture 7" descr="Fig 3">
            <a:extLst>
              <a:ext uri="{FF2B5EF4-FFF2-40B4-BE49-F238E27FC236}">
                <a16:creationId xmlns:a16="http://schemas.microsoft.com/office/drawing/2014/main" id="{8002587C-E0AC-4FA8-843A-93407446281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06" t="-2515" r="14206" b="50387"/>
          <a:stretch/>
        </p:blipFill>
        <p:spPr bwMode="auto">
          <a:xfrm flipH="1">
            <a:off x="974232" y="2057401"/>
            <a:ext cx="2530968" cy="239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AAA1CD1-0F11-4EF8-9799-1C22AF4D3152}"/>
              </a:ext>
            </a:extLst>
          </p:cNvPr>
          <p:cNvSpPr/>
          <p:nvPr/>
        </p:nvSpPr>
        <p:spPr>
          <a:xfrm>
            <a:off x="5923796" y="4789314"/>
            <a:ext cx="1351430" cy="307777"/>
          </a:xfrm>
          <a:prstGeom prst="rect">
            <a:avLst/>
          </a:prstGeom>
        </p:spPr>
        <p:txBody>
          <a:bodyPr wrap="square">
            <a:spAutoFit/>
          </a:bodyPr>
          <a:lstStyle/>
          <a:p>
            <a:r>
              <a:rPr lang="en-US" sz="1400" dirty="0">
                <a:solidFill>
                  <a:srgbClr val="000000"/>
                </a:solidFill>
              </a:rPr>
              <a:t>FIGURE 5.15</a:t>
            </a:r>
          </a:p>
        </p:txBody>
      </p:sp>
      <p:grpSp>
        <p:nvGrpSpPr>
          <p:cNvPr id="6" name="Group 5">
            <a:extLst>
              <a:ext uri="{FF2B5EF4-FFF2-40B4-BE49-F238E27FC236}">
                <a16:creationId xmlns:a16="http://schemas.microsoft.com/office/drawing/2014/main" id="{0CB21883-5D2A-4A80-BDE4-0F8E2BFE3C0D}"/>
              </a:ext>
            </a:extLst>
          </p:cNvPr>
          <p:cNvGrpSpPr/>
          <p:nvPr/>
        </p:nvGrpSpPr>
        <p:grpSpPr>
          <a:xfrm>
            <a:off x="3739314" y="2729461"/>
            <a:ext cx="5378807" cy="1957719"/>
            <a:chOff x="2224847" y="2156247"/>
            <a:chExt cx="5378807" cy="1957719"/>
          </a:xfrm>
        </p:grpSpPr>
        <p:pic>
          <p:nvPicPr>
            <p:cNvPr id="11" name="Picture 10">
              <a:extLst>
                <a:ext uri="{FF2B5EF4-FFF2-40B4-BE49-F238E27FC236}">
                  <a16:creationId xmlns:a16="http://schemas.microsoft.com/office/drawing/2014/main" id="{1BC4D207-B7D9-49C6-8F84-0CB11CD052BB}"/>
                </a:ext>
              </a:extLst>
            </p:cNvPr>
            <p:cNvPicPr>
              <a:picLocks noChangeAspect="1"/>
            </p:cNvPicPr>
            <p:nvPr/>
          </p:nvPicPr>
          <p:blipFill>
            <a:blip r:embed="rId5"/>
            <a:stretch>
              <a:fillRect/>
            </a:stretch>
          </p:blipFill>
          <p:spPr>
            <a:xfrm>
              <a:off x="2224847" y="2156247"/>
              <a:ext cx="5378807" cy="1814536"/>
            </a:xfrm>
            <a:prstGeom prst="rect">
              <a:avLst/>
            </a:prstGeom>
          </p:spPr>
        </p:pic>
        <p:sp>
          <p:nvSpPr>
            <p:cNvPr id="3" name="TextBox 2">
              <a:extLst>
                <a:ext uri="{FF2B5EF4-FFF2-40B4-BE49-F238E27FC236}">
                  <a16:creationId xmlns:a16="http://schemas.microsoft.com/office/drawing/2014/main" id="{5C4048A9-6745-4E44-B559-793C1A6CB040}"/>
                </a:ext>
              </a:extLst>
            </p:cNvPr>
            <p:cNvSpPr txBox="1"/>
            <p:nvPr/>
          </p:nvSpPr>
          <p:spPr>
            <a:xfrm>
              <a:off x="5073823" y="3590746"/>
              <a:ext cx="386644" cy="523220"/>
            </a:xfrm>
            <a:prstGeom prst="rect">
              <a:avLst/>
            </a:prstGeom>
            <a:noFill/>
          </p:spPr>
          <p:txBody>
            <a:bodyPr wrap="none" rtlCol="0">
              <a:spAutoFit/>
            </a:bodyPr>
            <a:lstStyle/>
            <a:p>
              <a:r>
                <a:rPr lang="en-US" b="1" dirty="0">
                  <a:solidFill>
                    <a:srgbClr val="C00000"/>
                  </a:solidFill>
                </a:rPr>
                <a:t>+</a:t>
              </a:r>
            </a:p>
          </p:txBody>
        </p:sp>
        <p:sp>
          <p:nvSpPr>
            <p:cNvPr id="14" name="TextBox 13">
              <a:extLst>
                <a:ext uri="{FF2B5EF4-FFF2-40B4-BE49-F238E27FC236}">
                  <a16:creationId xmlns:a16="http://schemas.microsoft.com/office/drawing/2014/main" id="{6637EDF9-F252-422A-B196-F3E67A1D3B84}"/>
                </a:ext>
              </a:extLst>
            </p:cNvPr>
            <p:cNvSpPr txBox="1"/>
            <p:nvPr/>
          </p:nvSpPr>
          <p:spPr>
            <a:xfrm>
              <a:off x="5085044" y="2172972"/>
              <a:ext cx="364202" cy="523220"/>
            </a:xfrm>
            <a:prstGeom prst="rect">
              <a:avLst/>
            </a:prstGeom>
            <a:noFill/>
          </p:spPr>
          <p:txBody>
            <a:bodyPr wrap="none" rtlCol="0">
              <a:spAutoFit/>
            </a:bodyPr>
            <a:lstStyle/>
            <a:p>
              <a:r>
                <a:rPr lang="en-US" b="1" dirty="0">
                  <a:solidFill>
                    <a:srgbClr val="C00000"/>
                  </a:solidFill>
                </a:rPr>
                <a:t>_</a:t>
              </a:r>
            </a:p>
          </p:txBody>
        </p:sp>
        <p:sp>
          <p:nvSpPr>
            <p:cNvPr id="4" name="TextBox 3">
              <a:extLst>
                <a:ext uri="{FF2B5EF4-FFF2-40B4-BE49-F238E27FC236}">
                  <a16:creationId xmlns:a16="http://schemas.microsoft.com/office/drawing/2014/main" id="{5AFC0EF9-FE5F-4FB1-9243-958D2B07883A}"/>
                </a:ext>
              </a:extLst>
            </p:cNvPr>
            <p:cNvSpPr txBox="1"/>
            <p:nvPr/>
          </p:nvSpPr>
          <p:spPr>
            <a:xfrm>
              <a:off x="6182008" y="2954016"/>
              <a:ext cx="543739" cy="523220"/>
            </a:xfrm>
            <a:prstGeom prst="rect">
              <a:avLst/>
            </a:prstGeom>
            <a:noFill/>
          </p:spPr>
          <p:txBody>
            <a:bodyPr wrap="none" rtlCol="0">
              <a:spAutoFit/>
            </a:bodyPr>
            <a:lstStyle/>
            <a:p>
              <a:r>
                <a:rPr lang="en-US" b="1" i="1" dirty="0" err="1">
                  <a:solidFill>
                    <a:srgbClr val="0033CC"/>
                  </a:solidFill>
                </a:rPr>
                <a:t>V</a:t>
              </a:r>
              <a:r>
                <a:rPr lang="en-US" b="1" i="1" baseline="-25000" dirty="0" err="1">
                  <a:solidFill>
                    <a:srgbClr val="0033CC"/>
                  </a:solidFill>
                </a:rPr>
                <a:t>d</a:t>
              </a:r>
              <a:endParaRPr lang="en-US" b="1" i="1" baseline="-25000" dirty="0">
                <a:solidFill>
                  <a:srgbClr val="0033CC"/>
                </a:solidFill>
              </a:endParaRPr>
            </a:p>
          </p:txBody>
        </p:sp>
        <p:sp>
          <p:nvSpPr>
            <p:cNvPr id="16" name="TextBox 15">
              <a:extLst>
                <a:ext uri="{FF2B5EF4-FFF2-40B4-BE49-F238E27FC236}">
                  <a16:creationId xmlns:a16="http://schemas.microsoft.com/office/drawing/2014/main" id="{63C23783-A856-4548-9447-3E24756C873D}"/>
                </a:ext>
              </a:extLst>
            </p:cNvPr>
            <p:cNvSpPr txBox="1"/>
            <p:nvPr/>
          </p:nvSpPr>
          <p:spPr>
            <a:xfrm>
              <a:off x="6486808" y="3447563"/>
              <a:ext cx="386644" cy="523220"/>
            </a:xfrm>
            <a:prstGeom prst="rect">
              <a:avLst/>
            </a:prstGeom>
            <a:noFill/>
          </p:spPr>
          <p:txBody>
            <a:bodyPr wrap="none" rtlCol="0">
              <a:spAutoFit/>
            </a:bodyPr>
            <a:lstStyle/>
            <a:p>
              <a:r>
                <a:rPr lang="en-US" b="1" dirty="0">
                  <a:solidFill>
                    <a:srgbClr val="0033CC"/>
                  </a:solidFill>
                </a:rPr>
                <a:t>+</a:t>
              </a:r>
            </a:p>
          </p:txBody>
        </p:sp>
        <p:sp>
          <p:nvSpPr>
            <p:cNvPr id="17" name="TextBox 16">
              <a:extLst>
                <a:ext uri="{FF2B5EF4-FFF2-40B4-BE49-F238E27FC236}">
                  <a16:creationId xmlns:a16="http://schemas.microsoft.com/office/drawing/2014/main" id="{942C5184-D9D5-4878-B84B-F4047CF26827}"/>
                </a:ext>
              </a:extLst>
            </p:cNvPr>
            <p:cNvSpPr txBox="1"/>
            <p:nvPr/>
          </p:nvSpPr>
          <p:spPr>
            <a:xfrm>
              <a:off x="6509250" y="2298414"/>
              <a:ext cx="364202" cy="523220"/>
            </a:xfrm>
            <a:prstGeom prst="rect">
              <a:avLst/>
            </a:prstGeom>
            <a:noFill/>
          </p:spPr>
          <p:txBody>
            <a:bodyPr wrap="none" rtlCol="0">
              <a:spAutoFit/>
            </a:bodyPr>
            <a:lstStyle/>
            <a:p>
              <a:r>
                <a:rPr lang="en-US" b="1" dirty="0">
                  <a:solidFill>
                    <a:srgbClr val="0033CC"/>
                  </a:solidFill>
                </a:rPr>
                <a:t>_</a:t>
              </a:r>
            </a:p>
          </p:txBody>
        </p:sp>
      </p:grpSp>
      <p:sp>
        <p:nvSpPr>
          <p:cNvPr id="5" name="Thought Bubble: Cloud 4">
            <a:extLst>
              <a:ext uri="{FF2B5EF4-FFF2-40B4-BE49-F238E27FC236}">
                <a16:creationId xmlns:a16="http://schemas.microsoft.com/office/drawing/2014/main" id="{6491BC47-6BC6-466F-9069-EF8E15FE413F}"/>
              </a:ext>
            </a:extLst>
          </p:cNvPr>
          <p:cNvSpPr/>
          <p:nvPr/>
        </p:nvSpPr>
        <p:spPr bwMode="auto">
          <a:xfrm>
            <a:off x="5486400" y="1359156"/>
            <a:ext cx="3581400" cy="1243098"/>
          </a:xfrm>
          <a:prstGeom prst="cloudCallout">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r>
              <a:rPr kumimoji="0" lang="en-US" sz="2000" b="1" i="0" u="none" strike="noStrike" cap="none" normalizeH="0" baseline="0" dirty="0" err="1">
                <a:ln>
                  <a:noFill/>
                </a:ln>
                <a:solidFill>
                  <a:srgbClr val="C00000"/>
                </a:solidFill>
                <a:effectLst>
                  <a:outerShdw blurRad="38100" dist="38100" dir="2700000" algn="tl">
                    <a:srgbClr val="000000">
                      <a:alpha val="43137"/>
                    </a:srgbClr>
                  </a:outerShdw>
                </a:effectLst>
                <a:latin typeface="Times New Roman" pitchFamily="18" charset="0"/>
              </a:rPr>
              <a:t>Gotta</a:t>
            </a:r>
            <a:r>
              <a:rPr kumimoji="0" lang="en-US" sz="2000" b="1" i="0" u="none" strike="noStrike" cap="none" normalizeH="0" baseline="0" dirty="0">
                <a:ln>
                  <a:noFill/>
                </a:ln>
                <a:solidFill>
                  <a:srgbClr val="C00000"/>
                </a:solidFill>
                <a:effectLst>
                  <a:outerShdw blurRad="38100" dist="38100" dir="2700000" algn="tl">
                    <a:srgbClr val="000000">
                      <a:alpha val="43137"/>
                    </a:srgbClr>
                  </a:outerShdw>
                </a:effectLst>
                <a:latin typeface="Times New Roman" pitchFamily="18" charset="0"/>
              </a:rPr>
              <a:t> Understand  the sign polarity Logic!!</a:t>
            </a:r>
          </a:p>
        </p:txBody>
      </p:sp>
    </p:spTree>
    <p:extLst>
      <p:ext uri="{BB962C8B-B14F-4D97-AF65-F5344CB8AC3E}">
        <p14:creationId xmlns:p14="http://schemas.microsoft.com/office/powerpoint/2010/main" val="27621963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t>The p-n Junction Diode</a:t>
            </a:r>
          </a:p>
        </p:txBody>
      </p:sp>
      <p:sp>
        <p:nvSpPr>
          <p:cNvPr id="23555" name="Content Placeholder 2"/>
          <p:cNvSpPr>
            <a:spLocks noGrp="1"/>
          </p:cNvSpPr>
          <p:nvPr>
            <p:ph idx="1"/>
          </p:nvPr>
        </p:nvSpPr>
        <p:spPr/>
        <p:txBody>
          <a:bodyPr/>
          <a:lstStyle/>
          <a:p>
            <a:pPr eaLnBrk="1" hangingPunct="1">
              <a:buNone/>
            </a:pPr>
            <a:r>
              <a:rPr lang="en-US" dirty="0"/>
              <a:t>	</a:t>
            </a:r>
            <a:r>
              <a:rPr lang="en-US" b="1" dirty="0">
                <a:solidFill>
                  <a:srgbClr val="0033CC"/>
                </a:solidFill>
              </a:rPr>
              <a:t>Diode v</a:t>
            </a:r>
            <a:r>
              <a:rPr lang="en-US" dirty="0"/>
              <a:t>oltage-current (V-I) characteristics:</a:t>
            </a:r>
          </a:p>
          <a:p>
            <a:pPr eaLnBrk="1" hangingPunct="1"/>
            <a:endParaRPr lang="en-US" dirty="0"/>
          </a:p>
          <a:p>
            <a:pPr eaLnBrk="1" hangingPunct="1"/>
            <a:endParaRPr lang="en-US" dirty="0"/>
          </a:p>
          <a:p>
            <a:pPr eaLnBrk="1" hangingPunct="1"/>
            <a:endParaRPr lang="en-US" dirty="0"/>
          </a:p>
        </p:txBody>
      </p:sp>
      <p:graphicFrame>
        <p:nvGraphicFramePr>
          <p:cNvPr id="23556" name="Object 2"/>
          <p:cNvGraphicFramePr>
            <a:graphicFrameLocks noChangeAspect="1"/>
          </p:cNvGraphicFramePr>
          <p:nvPr>
            <p:extLst>
              <p:ext uri="{D42A27DB-BD31-4B8C-83A1-F6EECF244321}">
                <p14:modId xmlns:p14="http://schemas.microsoft.com/office/powerpoint/2010/main" val="3551084325"/>
              </p:ext>
            </p:extLst>
          </p:nvPr>
        </p:nvGraphicFramePr>
        <p:xfrm>
          <a:off x="1973263" y="2057400"/>
          <a:ext cx="2995612" cy="542925"/>
        </p:xfrm>
        <a:graphic>
          <a:graphicData uri="http://schemas.openxmlformats.org/presentationml/2006/ole">
            <mc:AlternateContent xmlns:mc="http://schemas.openxmlformats.org/markup-compatibility/2006">
              <mc:Choice xmlns:v="urn:schemas-microsoft-com:vml" Requires="v">
                <p:oleObj spid="_x0000_s101669" name="Equation" r:id="rId4" imgW="1333440" imgH="241200" progId="Equation.DSMT4">
                  <p:embed/>
                </p:oleObj>
              </mc:Choice>
              <mc:Fallback>
                <p:oleObj name="Equation" r:id="rId4" imgW="1333440" imgH="241200" progId="Equation.DSMT4">
                  <p:embed/>
                  <p:pic>
                    <p:nvPicPr>
                      <p:cNvPr id="0" name=""/>
                      <p:cNvPicPr>
                        <a:picLocks noChangeAspect="1" noChangeArrowheads="1"/>
                      </p:cNvPicPr>
                      <p:nvPr/>
                    </p:nvPicPr>
                    <p:blipFill>
                      <a:blip r:embed="rId5"/>
                      <a:srcRect/>
                      <a:stretch>
                        <a:fillRect/>
                      </a:stretch>
                    </p:blipFill>
                    <p:spPr bwMode="auto">
                      <a:xfrm>
                        <a:off x="1973263" y="2057400"/>
                        <a:ext cx="29956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7" name="Object 3"/>
          <p:cNvGraphicFramePr>
            <a:graphicFrameLocks noChangeAspect="1"/>
          </p:cNvGraphicFramePr>
          <p:nvPr>
            <p:extLst>
              <p:ext uri="{D42A27DB-BD31-4B8C-83A1-F6EECF244321}">
                <p14:modId xmlns:p14="http://schemas.microsoft.com/office/powerpoint/2010/main" val="3350925630"/>
              </p:ext>
            </p:extLst>
          </p:nvPr>
        </p:nvGraphicFramePr>
        <p:xfrm>
          <a:off x="1973263" y="2733675"/>
          <a:ext cx="4565650" cy="542925"/>
        </p:xfrm>
        <a:graphic>
          <a:graphicData uri="http://schemas.openxmlformats.org/presentationml/2006/ole">
            <mc:AlternateContent xmlns:mc="http://schemas.openxmlformats.org/markup-compatibility/2006">
              <mc:Choice xmlns:v="urn:schemas-microsoft-com:vml" Requires="v">
                <p:oleObj spid="_x0000_s101670" name="Equation" r:id="rId6" imgW="2031840" imgH="241200" progId="Equation.DSMT4">
                  <p:embed/>
                </p:oleObj>
              </mc:Choice>
              <mc:Fallback>
                <p:oleObj name="Equation" r:id="rId6" imgW="2031840" imgH="241200" progId="Equation.DSMT4">
                  <p:embed/>
                  <p:pic>
                    <p:nvPicPr>
                      <p:cNvPr id="0" name=""/>
                      <p:cNvPicPr>
                        <a:picLocks noChangeAspect="1" noChangeArrowheads="1"/>
                      </p:cNvPicPr>
                      <p:nvPr/>
                    </p:nvPicPr>
                    <p:blipFill>
                      <a:blip r:embed="rId7"/>
                      <a:srcRect/>
                      <a:stretch>
                        <a:fillRect/>
                      </a:stretch>
                    </p:blipFill>
                    <p:spPr bwMode="auto">
                      <a:xfrm>
                        <a:off x="1973263" y="2733675"/>
                        <a:ext cx="4565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4283202" y="3546515"/>
            <a:ext cx="4794250" cy="2031325"/>
          </a:xfrm>
          <a:prstGeom prst="rect">
            <a:avLst/>
          </a:prstGeom>
        </p:spPr>
        <p:txBody>
          <a:bodyPr wrap="square">
            <a:spAutoFit/>
          </a:bodyPr>
          <a:lstStyle/>
          <a:p>
            <a:pPr>
              <a:tabLst>
                <a:tab pos="342900" algn="l"/>
              </a:tabLst>
            </a:pPr>
            <a:r>
              <a:rPr lang="en-US" sz="1800" i="1" dirty="0"/>
              <a:t>k</a:t>
            </a:r>
            <a:r>
              <a:rPr lang="en-US" sz="1800" dirty="0"/>
              <a:t> 	= Boltzmann’s constant:  1.381x10</a:t>
            </a:r>
            <a:r>
              <a:rPr lang="en-US" sz="1800" baseline="30000" dirty="0"/>
              <a:t>-23</a:t>
            </a:r>
            <a:r>
              <a:rPr lang="en-US" sz="1800" dirty="0"/>
              <a:t> [J/K]</a:t>
            </a:r>
          </a:p>
          <a:p>
            <a:pPr>
              <a:tabLst>
                <a:tab pos="342900" algn="l"/>
              </a:tabLst>
            </a:pPr>
            <a:r>
              <a:rPr lang="en-US" sz="1800" i="1" dirty="0"/>
              <a:t>T	</a:t>
            </a:r>
            <a:r>
              <a:rPr lang="en-US" sz="1800" dirty="0"/>
              <a:t>= junction temperature [K]</a:t>
            </a:r>
          </a:p>
          <a:p>
            <a:pPr>
              <a:tabLst>
                <a:tab pos="342900" algn="l"/>
              </a:tabLst>
            </a:pPr>
            <a:r>
              <a:rPr lang="en-US" sz="1800" i="1" dirty="0" err="1"/>
              <a:t>V</a:t>
            </a:r>
            <a:r>
              <a:rPr lang="en-US" sz="1800" i="1" baseline="-25000" dirty="0" err="1"/>
              <a:t>d</a:t>
            </a:r>
            <a:r>
              <a:rPr lang="en-US" sz="1800" i="1" baseline="-25000" dirty="0"/>
              <a:t>	</a:t>
            </a:r>
            <a:r>
              <a:rPr lang="en-US" sz="1800" dirty="0"/>
              <a:t>= diode voltage</a:t>
            </a:r>
          </a:p>
          <a:p>
            <a:pPr>
              <a:tabLst>
                <a:tab pos="342900" algn="l"/>
              </a:tabLst>
            </a:pPr>
            <a:r>
              <a:rPr lang="en-US" sz="1800" i="1" dirty="0"/>
              <a:t>I</a:t>
            </a:r>
            <a:r>
              <a:rPr lang="en-US" sz="1800" i="1" baseline="-25000" dirty="0"/>
              <a:t>d	</a:t>
            </a:r>
            <a:r>
              <a:rPr lang="en-US" sz="1800" dirty="0"/>
              <a:t>= diode current</a:t>
            </a:r>
          </a:p>
          <a:p>
            <a:pPr>
              <a:tabLst>
                <a:tab pos="285750" algn="l"/>
              </a:tabLst>
            </a:pPr>
            <a:r>
              <a:rPr lang="en-US" sz="1800" i="1" dirty="0"/>
              <a:t>q</a:t>
            </a:r>
            <a:r>
              <a:rPr lang="en-US" sz="1800" dirty="0"/>
              <a:t> 	 = electron charge 1.602x10</a:t>
            </a:r>
            <a:r>
              <a:rPr lang="en-US" sz="1800" baseline="30000" dirty="0"/>
              <a:t>-19 </a:t>
            </a:r>
            <a:r>
              <a:rPr lang="en-US" sz="1800" dirty="0"/>
              <a:t>C</a:t>
            </a:r>
          </a:p>
          <a:p>
            <a:pPr>
              <a:tabLst>
                <a:tab pos="342900" algn="l"/>
              </a:tabLst>
            </a:pPr>
            <a:r>
              <a:rPr lang="en-US" sz="1800" i="1" dirty="0"/>
              <a:t>I</a:t>
            </a:r>
            <a:r>
              <a:rPr lang="en-US" sz="1800" i="1" baseline="-25000" dirty="0"/>
              <a:t>0</a:t>
            </a:r>
            <a:r>
              <a:rPr lang="en-US" sz="1800" dirty="0"/>
              <a:t> 	= reverse saturation current</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23</a:t>
            </a:fld>
            <a:endParaRPr lang="en-US" dirty="0"/>
          </a:p>
        </p:txBody>
      </p:sp>
      <p:graphicFrame>
        <p:nvGraphicFramePr>
          <p:cNvPr id="10" name="Object 3">
            <a:extLst>
              <a:ext uri="{FF2B5EF4-FFF2-40B4-BE49-F238E27FC236}">
                <a16:creationId xmlns:a16="http://schemas.microsoft.com/office/drawing/2014/main" id="{77AC33C7-53F5-44F3-ACB9-00B5A145AA46}"/>
              </a:ext>
            </a:extLst>
          </p:cNvPr>
          <p:cNvGraphicFramePr>
            <a:graphicFrameLocks noChangeAspect="1"/>
          </p:cNvGraphicFramePr>
          <p:nvPr>
            <p:extLst>
              <p:ext uri="{D42A27DB-BD31-4B8C-83A1-F6EECF244321}">
                <p14:modId xmlns:p14="http://schemas.microsoft.com/office/powerpoint/2010/main" val="2243583300"/>
              </p:ext>
            </p:extLst>
          </p:nvPr>
        </p:nvGraphicFramePr>
        <p:xfrm>
          <a:off x="4334004" y="5897039"/>
          <a:ext cx="4257675" cy="451403"/>
        </p:xfrm>
        <a:graphic>
          <a:graphicData uri="http://schemas.openxmlformats.org/presentationml/2006/ole">
            <mc:AlternateContent xmlns:mc="http://schemas.openxmlformats.org/markup-compatibility/2006">
              <mc:Choice xmlns:v="urn:schemas-microsoft-com:vml" Requires="v">
                <p:oleObj spid="_x0000_s101671" name="Equation" r:id="rId8" imgW="2158920" imgH="228600" progId="Equation.DSMT4">
                  <p:embed/>
                </p:oleObj>
              </mc:Choice>
              <mc:Fallback>
                <p:oleObj name="Equation" r:id="rId8" imgW="2158920" imgH="228600" progId="Equation.DSMT4">
                  <p:embed/>
                  <p:pic>
                    <p:nvPicPr>
                      <p:cNvPr id="23557" name="Object 3"/>
                      <p:cNvPicPr>
                        <a:picLocks noChangeAspect="1" noChangeArrowheads="1"/>
                      </p:cNvPicPr>
                      <p:nvPr/>
                    </p:nvPicPr>
                    <p:blipFill>
                      <a:blip r:embed="rId9"/>
                      <a:srcRect/>
                      <a:stretch>
                        <a:fillRect/>
                      </a:stretch>
                    </p:blipFill>
                    <p:spPr bwMode="auto">
                      <a:xfrm>
                        <a:off x="4334004" y="5897039"/>
                        <a:ext cx="4257675" cy="451403"/>
                      </a:xfrm>
                      <a:prstGeom prst="rect">
                        <a:avLst/>
                      </a:prstGeom>
                      <a:noFill/>
                      <a:ln w="38100">
                        <a:solidFill>
                          <a:srgbClr val="C00000"/>
                        </a:solidFill>
                      </a:ln>
                      <a:extLst/>
                    </p:spPr>
                  </p:pic>
                </p:oleObj>
              </mc:Fallback>
            </mc:AlternateContent>
          </a:graphicData>
        </a:graphic>
      </p:graphicFrame>
      <p:pic>
        <p:nvPicPr>
          <p:cNvPr id="11" name="Picture 10">
            <a:extLst>
              <a:ext uri="{FF2B5EF4-FFF2-40B4-BE49-F238E27FC236}">
                <a16:creationId xmlns:a16="http://schemas.microsoft.com/office/drawing/2014/main" id="{16005699-BE04-4B6D-AE48-673F5F18DAF4}"/>
              </a:ext>
            </a:extLst>
          </p:cNvPr>
          <p:cNvPicPr>
            <a:picLocks noChangeAspect="1"/>
          </p:cNvPicPr>
          <p:nvPr/>
        </p:nvPicPr>
        <p:blipFill rotWithShape="1">
          <a:blip r:embed="rId10"/>
          <a:srcRect l="53150"/>
          <a:stretch/>
        </p:blipFill>
        <p:spPr>
          <a:xfrm>
            <a:off x="371161" y="3452374"/>
            <a:ext cx="3562922" cy="3059774"/>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PV Cell Circuit Models</a:t>
            </a:r>
          </a:p>
        </p:txBody>
      </p:sp>
      <p:sp>
        <p:nvSpPr>
          <p:cNvPr id="3" name="Content Placeholder 2"/>
          <p:cNvSpPr>
            <a:spLocks noGrp="1"/>
          </p:cNvSpPr>
          <p:nvPr>
            <p:ph idx="1"/>
          </p:nvPr>
        </p:nvSpPr>
        <p:spPr>
          <a:xfrm>
            <a:off x="457200" y="1371600"/>
            <a:ext cx="8001000" cy="4953000"/>
          </a:xfrm>
        </p:spPr>
        <p:txBody>
          <a:bodyPr/>
          <a:lstStyle/>
          <a:p>
            <a:r>
              <a:rPr lang="en-US" sz="2400" dirty="0"/>
              <a:t>Simplest PV cell model is an ideal current source in parallel w/ a diode</a:t>
            </a:r>
            <a:br>
              <a:rPr lang="en-US" sz="2400" dirty="0"/>
            </a:br>
            <a:br>
              <a:rPr lang="en-US" sz="2400" dirty="0"/>
            </a:br>
            <a:br>
              <a:rPr lang="en-US" sz="2400" dirty="0"/>
            </a:br>
            <a:br>
              <a:rPr lang="en-US" sz="2400" dirty="0"/>
            </a:br>
            <a:br>
              <a:rPr lang="en-US" sz="2400" dirty="0"/>
            </a:br>
            <a:br>
              <a:rPr lang="en-US" sz="2400" dirty="0"/>
            </a:br>
            <a:endParaRPr lang="en-US" sz="2400" dirty="0"/>
          </a:p>
          <a:p>
            <a:endParaRPr lang="en-US" sz="2400" dirty="0"/>
          </a:p>
          <a:p>
            <a:endParaRPr lang="en-US" sz="2400" dirty="0"/>
          </a:p>
          <a:p>
            <a:r>
              <a:rPr lang="en-US" sz="2400" dirty="0"/>
              <a:t>Ideal source current, I</a:t>
            </a:r>
            <a:r>
              <a:rPr lang="en-US" sz="2400" baseline="-25000" dirty="0"/>
              <a:t>SC</a:t>
            </a:r>
            <a:r>
              <a:rPr lang="en-US" sz="2400" dirty="0"/>
              <a:t> ,  proportional to insolation </a:t>
            </a:r>
          </a:p>
          <a:p>
            <a:r>
              <a:rPr lang="en-US" sz="2400" dirty="0"/>
              <a:t>If insolation drops by 50%, I</a:t>
            </a:r>
            <a:r>
              <a:rPr lang="en-US" sz="2400" baseline="-25000" dirty="0"/>
              <a:t>SC</a:t>
            </a:r>
            <a:r>
              <a:rPr lang="en-US" sz="2400" dirty="0"/>
              <a:t> drops by 50%</a:t>
            </a:r>
          </a:p>
        </p:txBody>
      </p:sp>
      <p:grpSp>
        <p:nvGrpSpPr>
          <p:cNvPr id="4" name="Group 10"/>
          <p:cNvGrpSpPr>
            <a:grpSpLocks noChangeAspect="1"/>
          </p:cNvGrpSpPr>
          <p:nvPr/>
        </p:nvGrpSpPr>
        <p:grpSpPr bwMode="auto">
          <a:xfrm>
            <a:off x="5406296" y="3130550"/>
            <a:ext cx="2248619" cy="1728788"/>
            <a:chOff x="1588" y="2256"/>
            <a:chExt cx="1973" cy="1815"/>
          </a:xfrm>
        </p:grpSpPr>
        <p:sp>
          <p:nvSpPr>
            <p:cNvPr id="5" name="Rectangle 11"/>
            <p:cNvSpPr>
              <a:spLocks noChangeAspect="1" noChangeArrowheads="1"/>
            </p:cNvSpPr>
            <p:nvPr/>
          </p:nvSpPr>
          <p:spPr bwMode="auto">
            <a:xfrm>
              <a:off x="1588" y="2322"/>
              <a:ext cx="1838" cy="17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u="sng"/>
            </a:p>
          </p:txBody>
        </p:sp>
        <p:sp>
          <p:nvSpPr>
            <p:cNvPr id="6" name="Line 16"/>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7" name="Group 17"/>
            <p:cNvGrpSpPr>
              <a:grpSpLocks noChangeAspect="1"/>
            </p:cNvGrpSpPr>
            <p:nvPr/>
          </p:nvGrpSpPr>
          <p:grpSpPr bwMode="auto">
            <a:xfrm flipV="1">
              <a:off x="2314" y="3002"/>
              <a:ext cx="384" cy="332"/>
              <a:chOff x="1680" y="1488"/>
              <a:chExt cx="384" cy="332"/>
            </a:xfrm>
          </p:grpSpPr>
          <p:sp>
            <p:nvSpPr>
              <p:cNvPr id="15" name="AutoShape 18"/>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u="sng"/>
              </a:p>
            </p:txBody>
          </p:sp>
          <p:sp>
            <p:nvSpPr>
              <p:cNvPr id="16" name="Line 19"/>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grpSp>
          <p:nvGrpSpPr>
            <p:cNvPr id="8" name="Group 23"/>
            <p:cNvGrpSpPr>
              <a:grpSpLocks noChangeAspect="1"/>
            </p:cNvGrpSpPr>
            <p:nvPr/>
          </p:nvGrpSpPr>
          <p:grpSpPr bwMode="auto">
            <a:xfrm rot="-5400000">
              <a:off x="3106" y="3050"/>
              <a:ext cx="684" cy="227"/>
              <a:chOff x="1793" y="1606"/>
              <a:chExt cx="684" cy="227"/>
            </a:xfrm>
          </p:grpSpPr>
          <p:sp>
            <p:nvSpPr>
              <p:cNvPr id="13" name="Rectangle 24"/>
              <p:cNvSpPr>
                <a:spLocks noChangeAspect="1" noChangeArrowheads="1"/>
              </p:cNvSpPr>
              <p:nvPr/>
            </p:nvSpPr>
            <p:spPr bwMode="auto">
              <a:xfrm>
                <a:off x="1793" y="1609"/>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4" name="Freeform 25"/>
              <p:cNvSpPr>
                <a:spLocks noChangeAspect="1"/>
              </p:cNvSpPr>
              <p:nvPr/>
            </p:nvSpPr>
            <p:spPr bwMode="auto">
              <a:xfrm>
                <a:off x="1805" y="1606"/>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9" name="Oval 35"/>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0" name="Oval 36"/>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1" name="Oval 37"/>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2" name="Oval 38"/>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grpSp>
      <p:sp>
        <p:nvSpPr>
          <p:cNvPr id="17" name="Rectangle 1"/>
          <p:cNvSpPr>
            <a:spLocks noChangeArrowheads="1"/>
          </p:cNvSpPr>
          <p:nvPr/>
        </p:nvSpPr>
        <p:spPr bwMode="auto">
          <a:xfrm>
            <a:off x="5290410" y="3743325"/>
            <a:ext cx="228600" cy="500063"/>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18" name="Straight Arrow Connector 3"/>
          <p:cNvCxnSpPr>
            <a:cxnSpLocks noChangeShapeType="1"/>
          </p:cNvCxnSpPr>
          <p:nvPr/>
        </p:nvCxnSpPr>
        <p:spPr bwMode="auto">
          <a:xfrm>
            <a:off x="5404710" y="3835400"/>
            <a:ext cx="0" cy="309563"/>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9" name="TextBox 52"/>
          <p:cNvSpPr txBox="1">
            <a:spLocks noChangeArrowheads="1"/>
          </p:cNvSpPr>
          <p:nvPr/>
        </p:nvSpPr>
        <p:spPr bwMode="auto">
          <a:xfrm>
            <a:off x="4749072" y="3578225"/>
            <a:ext cx="65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r>
              <a:rPr lang="en-US" sz="2400" b="1" baseline="-25000"/>
              <a:t>SC</a:t>
            </a:r>
          </a:p>
        </p:txBody>
      </p:sp>
      <p:sp>
        <p:nvSpPr>
          <p:cNvPr id="20" name="TextBox 52"/>
          <p:cNvSpPr txBox="1">
            <a:spLocks noChangeArrowheads="1"/>
          </p:cNvSpPr>
          <p:nvPr/>
        </p:nvSpPr>
        <p:spPr bwMode="auto">
          <a:xfrm>
            <a:off x="5796822" y="3338513"/>
            <a:ext cx="655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r>
              <a:rPr lang="en-US" sz="2400" b="1" baseline="-25000"/>
              <a:t>d</a:t>
            </a:r>
          </a:p>
        </p:txBody>
      </p:sp>
      <p:cxnSp>
        <p:nvCxnSpPr>
          <p:cNvPr id="21" name="Straight Arrow Connector 59"/>
          <p:cNvCxnSpPr>
            <a:cxnSpLocks noChangeShapeType="1"/>
          </p:cNvCxnSpPr>
          <p:nvPr/>
        </p:nvCxnSpPr>
        <p:spPr bwMode="auto">
          <a:xfrm>
            <a:off x="6173060" y="3336925"/>
            <a:ext cx="0" cy="406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59"/>
          <p:cNvCxnSpPr>
            <a:cxnSpLocks noChangeShapeType="1"/>
          </p:cNvCxnSpPr>
          <p:nvPr/>
        </p:nvCxnSpPr>
        <p:spPr bwMode="auto">
          <a:xfrm>
            <a:off x="6465160" y="3082925"/>
            <a:ext cx="5254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52"/>
          <p:cNvSpPr txBox="1">
            <a:spLocks noChangeArrowheads="1"/>
          </p:cNvSpPr>
          <p:nvPr/>
        </p:nvSpPr>
        <p:spPr bwMode="auto">
          <a:xfrm>
            <a:off x="6465160" y="262096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p>
        </p:txBody>
      </p:sp>
      <p:sp>
        <p:nvSpPr>
          <p:cNvPr id="24" name="TextBox 53"/>
          <p:cNvSpPr txBox="1">
            <a:spLocks noChangeArrowheads="1"/>
          </p:cNvSpPr>
          <p:nvPr/>
        </p:nvSpPr>
        <p:spPr bwMode="auto">
          <a:xfrm>
            <a:off x="7840662" y="3803502"/>
            <a:ext cx="895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Load</a:t>
            </a:r>
            <a:endParaRPr lang="en-US" sz="2400" b="1" baseline="-25000" dirty="0"/>
          </a:p>
        </p:txBody>
      </p:sp>
      <p:sp>
        <p:nvSpPr>
          <p:cNvPr id="25" name="TextBox 54"/>
          <p:cNvSpPr txBox="1">
            <a:spLocks noChangeArrowheads="1"/>
          </p:cNvSpPr>
          <p:nvPr/>
        </p:nvSpPr>
        <p:spPr bwMode="auto">
          <a:xfrm>
            <a:off x="7757254" y="3332241"/>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C0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grpSp>
        <p:nvGrpSpPr>
          <p:cNvPr id="27" name="Group 10"/>
          <p:cNvGrpSpPr>
            <a:grpSpLocks noChangeAspect="1"/>
          </p:cNvGrpSpPr>
          <p:nvPr/>
        </p:nvGrpSpPr>
        <p:grpSpPr bwMode="auto">
          <a:xfrm>
            <a:off x="2091597" y="3109913"/>
            <a:ext cx="1165225" cy="1728787"/>
            <a:chOff x="1698" y="2256"/>
            <a:chExt cx="1863" cy="1815"/>
          </a:xfrm>
        </p:grpSpPr>
        <p:sp>
          <p:nvSpPr>
            <p:cNvPr id="28" name="Rectangle 11"/>
            <p:cNvSpPr>
              <a:spLocks noChangeAspect="1" noChangeArrowheads="1"/>
            </p:cNvSpPr>
            <p:nvPr/>
          </p:nvSpPr>
          <p:spPr bwMode="auto">
            <a:xfrm>
              <a:off x="1698" y="2322"/>
              <a:ext cx="1728" cy="17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nvGrpSpPr>
            <p:cNvPr id="29" name="Group 23"/>
            <p:cNvGrpSpPr>
              <a:grpSpLocks noChangeAspect="1"/>
            </p:cNvGrpSpPr>
            <p:nvPr/>
          </p:nvGrpSpPr>
          <p:grpSpPr bwMode="auto">
            <a:xfrm rot="-5400000">
              <a:off x="3106" y="3050"/>
              <a:ext cx="684" cy="227"/>
              <a:chOff x="1793" y="1606"/>
              <a:chExt cx="684" cy="227"/>
            </a:xfrm>
          </p:grpSpPr>
          <p:sp>
            <p:nvSpPr>
              <p:cNvPr id="32" name="Rectangle 24"/>
              <p:cNvSpPr>
                <a:spLocks noChangeAspect="1" noChangeArrowheads="1"/>
              </p:cNvSpPr>
              <p:nvPr/>
            </p:nvSpPr>
            <p:spPr bwMode="auto">
              <a:xfrm>
                <a:off x="1793" y="1609"/>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3" name="Freeform 25"/>
              <p:cNvSpPr>
                <a:spLocks noChangeAspect="1"/>
              </p:cNvSpPr>
              <p:nvPr/>
            </p:nvSpPr>
            <p:spPr bwMode="auto">
              <a:xfrm>
                <a:off x="1805" y="1606"/>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 name="Oval 36"/>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31" name="Oval 37"/>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grpSp>
      <p:cxnSp>
        <p:nvCxnSpPr>
          <p:cNvPr id="34" name="Straight Arrow Connector 59"/>
          <p:cNvCxnSpPr>
            <a:cxnSpLocks noChangeShapeType="1"/>
          </p:cNvCxnSpPr>
          <p:nvPr/>
        </p:nvCxnSpPr>
        <p:spPr bwMode="auto">
          <a:xfrm>
            <a:off x="2494822" y="3062288"/>
            <a:ext cx="525463"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 name="TextBox 52"/>
          <p:cNvSpPr txBox="1">
            <a:spLocks noChangeArrowheads="1"/>
          </p:cNvSpPr>
          <p:nvPr/>
        </p:nvSpPr>
        <p:spPr bwMode="auto">
          <a:xfrm>
            <a:off x="2494822" y="2600325"/>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p>
        </p:txBody>
      </p:sp>
      <p:sp>
        <p:nvSpPr>
          <p:cNvPr id="36" name="TextBox 53"/>
          <p:cNvSpPr txBox="1">
            <a:spLocks noChangeArrowheads="1"/>
          </p:cNvSpPr>
          <p:nvPr/>
        </p:nvSpPr>
        <p:spPr bwMode="auto">
          <a:xfrm>
            <a:off x="3282222" y="3732213"/>
            <a:ext cx="89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V</a:t>
            </a:r>
            <a:r>
              <a:rPr lang="en-US" sz="2400" b="1" baseline="-25000"/>
              <a:t>Load</a:t>
            </a:r>
          </a:p>
        </p:txBody>
      </p:sp>
      <p:sp>
        <p:nvSpPr>
          <p:cNvPr id="37" name="TextBox 54"/>
          <p:cNvSpPr txBox="1">
            <a:spLocks noChangeArrowheads="1"/>
          </p:cNvSpPr>
          <p:nvPr/>
        </p:nvSpPr>
        <p:spPr bwMode="auto">
          <a:xfrm>
            <a:off x="3180622" y="294005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t>+</a:t>
            </a:r>
          </a:p>
        </p:txBody>
      </p:sp>
      <p:sp>
        <p:nvSpPr>
          <p:cNvPr id="38" name="TextBox 55"/>
          <p:cNvSpPr txBox="1">
            <a:spLocks noChangeArrowheads="1"/>
          </p:cNvSpPr>
          <p:nvPr/>
        </p:nvSpPr>
        <p:spPr bwMode="auto">
          <a:xfrm>
            <a:off x="3231422" y="44084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t>-</a:t>
            </a:r>
          </a:p>
        </p:txBody>
      </p:sp>
      <p:sp>
        <p:nvSpPr>
          <p:cNvPr id="39" name="Rectangle 124"/>
          <p:cNvSpPr>
            <a:spLocks noChangeArrowheads="1"/>
          </p:cNvSpPr>
          <p:nvPr/>
        </p:nvSpPr>
        <p:spPr bwMode="auto">
          <a:xfrm rot="1769103">
            <a:off x="681897" y="3340100"/>
            <a:ext cx="1417638" cy="544513"/>
          </a:xfrm>
          <a:prstGeom prst="rect">
            <a:avLst/>
          </a:prstGeom>
          <a:gradFill rotWithShape="0">
            <a:gsLst>
              <a:gs pos="0">
                <a:srgbClr val="3366FF"/>
              </a:gs>
              <a:gs pos="25000">
                <a:srgbClr val="01A78F"/>
              </a:gs>
              <a:gs pos="50000">
                <a:srgbClr val="FFFF00"/>
              </a:gs>
              <a:gs pos="75000">
                <a:srgbClr val="FF6633"/>
              </a:gs>
              <a:gs pos="100000">
                <a:srgbClr val="FF339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grpSp>
        <p:nvGrpSpPr>
          <p:cNvPr id="40" name="Group 125"/>
          <p:cNvGrpSpPr>
            <a:grpSpLocks/>
          </p:cNvGrpSpPr>
          <p:nvPr/>
        </p:nvGrpSpPr>
        <p:grpSpPr bwMode="auto">
          <a:xfrm>
            <a:off x="135797" y="2590800"/>
            <a:ext cx="1038225" cy="1047750"/>
            <a:chOff x="5042" y="47"/>
            <a:chExt cx="654" cy="660"/>
          </a:xfrm>
        </p:grpSpPr>
        <p:sp>
          <p:nvSpPr>
            <p:cNvPr id="41" name="Freeform 126"/>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p>
              <a:endParaRPr lang="en-US"/>
            </a:p>
          </p:txBody>
        </p:sp>
        <p:sp>
          <p:nvSpPr>
            <p:cNvPr id="42" name="Freeform 127"/>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p>
              <a:endParaRPr lang="en-US"/>
            </a:p>
          </p:txBody>
        </p:sp>
        <p:sp>
          <p:nvSpPr>
            <p:cNvPr id="43" name="Freeform 128"/>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p>
              <a:endParaRPr lang="en-US"/>
            </a:p>
          </p:txBody>
        </p:sp>
        <p:sp>
          <p:nvSpPr>
            <p:cNvPr id="44" name="Freeform 129"/>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p>
              <a:endParaRPr lang="en-US"/>
            </a:p>
          </p:txBody>
        </p:sp>
        <p:sp>
          <p:nvSpPr>
            <p:cNvPr id="45" name="Freeform 130"/>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p>
              <a:endParaRPr lang="en-US"/>
            </a:p>
          </p:txBody>
        </p:sp>
        <p:sp>
          <p:nvSpPr>
            <p:cNvPr id="46" name="Oval 131"/>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p>
              <a:pPr eaLnBrk="0" hangingPunct="0"/>
              <a:endParaRPr lang="en-US"/>
            </a:p>
          </p:txBody>
        </p:sp>
      </p:grpSp>
      <p:sp>
        <p:nvSpPr>
          <p:cNvPr id="47" name="Oval 13"/>
          <p:cNvSpPr>
            <a:spLocks noChangeArrowheads="1"/>
          </p:cNvSpPr>
          <p:nvPr/>
        </p:nvSpPr>
        <p:spPr bwMode="auto">
          <a:xfrm>
            <a:off x="1735997" y="3638550"/>
            <a:ext cx="685800" cy="685800"/>
          </a:xfrm>
          <a:prstGeom prst="round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endParaRPr lang="en-US"/>
          </a:p>
        </p:txBody>
      </p:sp>
      <p:sp>
        <p:nvSpPr>
          <p:cNvPr id="50" name="TextBox 57"/>
          <p:cNvSpPr txBox="1">
            <a:spLocks noChangeArrowheads="1"/>
          </p:cNvSpPr>
          <p:nvPr/>
        </p:nvSpPr>
        <p:spPr bwMode="auto">
          <a:xfrm>
            <a:off x="1905000" y="2070305"/>
            <a:ext cx="1470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solidFill>
                  <a:srgbClr val="0033CC"/>
                </a:solidFill>
              </a:rPr>
              <a:t>PV cell</a:t>
            </a:r>
          </a:p>
        </p:txBody>
      </p:sp>
      <p:sp>
        <p:nvSpPr>
          <p:cNvPr id="51" name="Left-Right Arrow 52"/>
          <p:cNvSpPr>
            <a:spLocks noChangeArrowheads="1"/>
          </p:cNvSpPr>
          <p:nvPr/>
        </p:nvSpPr>
        <p:spPr bwMode="auto">
          <a:xfrm>
            <a:off x="4171222" y="3657600"/>
            <a:ext cx="457200" cy="304800"/>
          </a:xfrm>
          <a:prstGeom prst="leftRightArrow">
            <a:avLst>
              <a:gd name="adj1" fmla="val 50000"/>
              <a:gd name="adj2" fmla="val 50000"/>
            </a:avLst>
          </a:prstGeom>
          <a:solidFill>
            <a:schemeClr val="accent2"/>
          </a:solidFill>
          <a:ln w="9525" algn="ctr">
            <a:solidFill>
              <a:schemeClr val="accent1"/>
            </a:solidFill>
            <a:round/>
            <a:headEnd/>
            <a:tailEnd/>
          </a:ln>
        </p:spPr>
        <p:txBody>
          <a:bodyPr/>
          <a:lstStyle/>
          <a:p>
            <a:pPr marL="342900" indent="-342900"/>
            <a:endParaRPr lang="en-US"/>
          </a:p>
        </p:txBody>
      </p:sp>
      <p:cxnSp>
        <p:nvCxnSpPr>
          <p:cNvPr id="53" name="Straight Connector 52"/>
          <p:cNvCxnSpPr/>
          <p:nvPr/>
        </p:nvCxnSpPr>
        <p:spPr bwMode="auto">
          <a:xfrm>
            <a:off x="1905000" y="3638550"/>
            <a:ext cx="0" cy="685800"/>
          </a:xfrm>
          <a:prstGeom prst="line">
            <a:avLst/>
          </a:prstGeom>
          <a:noFill/>
          <a:ln w="28575" cap="flat" cmpd="sng" algn="ctr">
            <a:solidFill>
              <a:schemeClr val="tx2">
                <a:lumMod val="50000"/>
              </a:schemeClr>
            </a:solidFill>
            <a:prstDash val="solid"/>
            <a:round/>
            <a:headEnd type="none" w="med" len="med"/>
            <a:tailEnd type="none" w="med" len="med"/>
          </a:ln>
          <a:effectLst/>
        </p:spPr>
      </p:cxnSp>
      <p:cxnSp>
        <p:nvCxnSpPr>
          <p:cNvPr id="55" name="Straight Connector 54"/>
          <p:cNvCxnSpPr/>
          <p:nvPr/>
        </p:nvCxnSpPr>
        <p:spPr bwMode="auto">
          <a:xfrm>
            <a:off x="2221675" y="3632777"/>
            <a:ext cx="0" cy="685800"/>
          </a:xfrm>
          <a:prstGeom prst="line">
            <a:avLst/>
          </a:prstGeom>
          <a:noFill/>
          <a:ln w="28575" cap="flat" cmpd="sng" algn="ctr">
            <a:solidFill>
              <a:schemeClr val="tx2">
                <a:lumMod val="50000"/>
              </a:schemeClr>
            </a:solidFill>
            <a:prstDash val="solid"/>
            <a:round/>
            <a:headEnd type="none" w="med" len="med"/>
            <a:tailEnd type="none" w="med" len="med"/>
          </a:ln>
          <a:effectLst/>
        </p:spPr>
      </p:cxnSp>
      <p:sp>
        <p:nvSpPr>
          <p:cNvPr id="57" name="TextBox 53"/>
          <p:cNvSpPr txBox="1">
            <a:spLocks noChangeArrowheads="1"/>
          </p:cNvSpPr>
          <p:nvPr/>
        </p:nvSpPr>
        <p:spPr bwMode="auto">
          <a:xfrm>
            <a:off x="6700839" y="3744844"/>
            <a:ext cx="89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58" name="TextBox 54"/>
          <p:cNvSpPr txBox="1">
            <a:spLocks noChangeArrowheads="1"/>
          </p:cNvSpPr>
          <p:nvPr/>
        </p:nvSpPr>
        <p:spPr bwMode="auto">
          <a:xfrm>
            <a:off x="6461191" y="3326806"/>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C00000"/>
                </a:solidFill>
              </a:rPr>
              <a:t>+</a:t>
            </a:r>
          </a:p>
        </p:txBody>
      </p:sp>
      <p:sp>
        <p:nvSpPr>
          <p:cNvPr id="59" name="TextBox 55"/>
          <p:cNvSpPr txBox="1">
            <a:spLocks noChangeArrowheads="1"/>
          </p:cNvSpPr>
          <p:nvPr/>
        </p:nvSpPr>
        <p:spPr bwMode="auto">
          <a:xfrm>
            <a:off x="6473028" y="4008796"/>
            <a:ext cx="43764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C0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_</a:t>
            </a:r>
          </a:p>
        </p:txBody>
      </p:sp>
      <p:sp>
        <p:nvSpPr>
          <p:cNvPr id="48" name="Slide Number Placeholder 47"/>
          <p:cNvSpPr>
            <a:spLocks noGrp="1"/>
          </p:cNvSpPr>
          <p:nvPr>
            <p:ph type="sldNum" sz="quarter" idx="4"/>
          </p:nvPr>
        </p:nvSpPr>
        <p:spPr/>
        <p:txBody>
          <a:bodyPr/>
          <a:lstStyle/>
          <a:p>
            <a:pPr>
              <a:defRPr/>
            </a:pPr>
            <a:fld id="{F6D20532-61D7-47D0-903F-227F7C48AD34}" type="slidenum">
              <a:rPr lang="en-US" smtClean="0"/>
              <a:pPr>
                <a:defRPr/>
              </a:pPr>
              <a:t>24</a:t>
            </a:fld>
            <a:endParaRPr lang="en-US" dirty="0"/>
          </a:p>
        </p:txBody>
      </p:sp>
      <p:sp>
        <p:nvSpPr>
          <p:cNvPr id="49" name="Rectangle 48">
            <a:extLst>
              <a:ext uri="{FF2B5EF4-FFF2-40B4-BE49-F238E27FC236}">
                <a16:creationId xmlns:a16="http://schemas.microsoft.com/office/drawing/2014/main" id="{8CF6F6FB-9F37-4700-84BF-C45C2342E4A4}"/>
              </a:ext>
            </a:extLst>
          </p:cNvPr>
          <p:cNvSpPr/>
          <p:nvPr/>
        </p:nvSpPr>
        <p:spPr bwMode="auto">
          <a:xfrm>
            <a:off x="4743461" y="2620963"/>
            <a:ext cx="2453963" cy="2311399"/>
          </a:xfrm>
          <a:prstGeom prst="rect">
            <a:avLst/>
          </a:prstGeom>
          <a:noFill/>
          <a:ln w="3810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60" name="Rectangle 59">
            <a:extLst>
              <a:ext uri="{FF2B5EF4-FFF2-40B4-BE49-F238E27FC236}">
                <a16:creationId xmlns:a16="http://schemas.microsoft.com/office/drawing/2014/main" id="{F5FA5035-178C-4397-9764-5B11F7C5433A}"/>
              </a:ext>
            </a:extLst>
          </p:cNvPr>
          <p:cNvSpPr/>
          <p:nvPr/>
        </p:nvSpPr>
        <p:spPr bwMode="auto">
          <a:xfrm>
            <a:off x="1638408" y="2590800"/>
            <a:ext cx="1409826" cy="2311399"/>
          </a:xfrm>
          <a:prstGeom prst="rect">
            <a:avLst/>
          </a:prstGeom>
          <a:noFill/>
          <a:ln w="3810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61" name="TextBox 55">
            <a:extLst>
              <a:ext uri="{FF2B5EF4-FFF2-40B4-BE49-F238E27FC236}">
                <a16:creationId xmlns:a16="http://schemas.microsoft.com/office/drawing/2014/main" id="{159B18D1-3D14-4BF9-9C5F-C03B72AD6586}"/>
              </a:ext>
            </a:extLst>
          </p:cNvPr>
          <p:cNvSpPr txBox="1">
            <a:spLocks noChangeArrowheads="1"/>
          </p:cNvSpPr>
          <p:nvPr/>
        </p:nvSpPr>
        <p:spPr bwMode="auto">
          <a:xfrm>
            <a:off x="7811437" y="4104378"/>
            <a:ext cx="43764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C0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_</a:t>
            </a:r>
          </a:p>
        </p:txBody>
      </p:sp>
      <p:sp>
        <p:nvSpPr>
          <p:cNvPr id="62" name="TextBox 57">
            <a:extLst>
              <a:ext uri="{FF2B5EF4-FFF2-40B4-BE49-F238E27FC236}">
                <a16:creationId xmlns:a16="http://schemas.microsoft.com/office/drawing/2014/main" id="{7392F811-B2E0-4571-B6AE-A7FDEBEB5ABA}"/>
              </a:ext>
            </a:extLst>
          </p:cNvPr>
          <p:cNvSpPr txBox="1">
            <a:spLocks noChangeArrowheads="1"/>
          </p:cNvSpPr>
          <p:nvPr/>
        </p:nvSpPr>
        <p:spPr bwMode="auto">
          <a:xfrm>
            <a:off x="5630612" y="2103905"/>
            <a:ext cx="1280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solidFill>
                  <a:srgbClr val="0033CC"/>
                </a:solidFill>
              </a:rPr>
              <a:t>PV cell</a:t>
            </a:r>
          </a:p>
        </p:txBody>
      </p:sp>
    </p:spTree>
    <p:extLst>
      <p:ext uri="{BB962C8B-B14F-4D97-AF65-F5344CB8AC3E}">
        <p14:creationId xmlns:p14="http://schemas.microsoft.com/office/powerpoint/2010/main" val="415917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t>Circuit Models of PV Cells</a:t>
            </a:r>
          </a:p>
        </p:txBody>
      </p:sp>
      <p:sp>
        <p:nvSpPr>
          <p:cNvPr id="24579" name="Content Placeholder 2"/>
          <p:cNvSpPr>
            <a:spLocks noGrp="1"/>
          </p:cNvSpPr>
          <p:nvPr>
            <p:ph idx="1"/>
          </p:nvPr>
        </p:nvSpPr>
        <p:spPr>
          <a:xfrm>
            <a:off x="457200" y="3505200"/>
            <a:ext cx="8001000" cy="3124200"/>
          </a:xfrm>
        </p:spPr>
        <p:txBody>
          <a:bodyPr/>
          <a:lstStyle/>
          <a:p>
            <a:pPr eaLnBrk="1" hangingPunct="1"/>
            <a:r>
              <a:rPr lang="en-US" sz="2400" dirty="0"/>
              <a:t>Using KCL</a:t>
            </a:r>
          </a:p>
          <a:p>
            <a:pPr eaLnBrk="1" hangingPunct="1"/>
            <a:endParaRPr lang="en-US" sz="2400" dirty="0"/>
          </a:p>
          <a:p>
            <a:pPr eaLnBrk="1" hangingPunct="1"/>
            <a:endParaRPr lang="en-US" sz="2400" dirty="0"/>
          </a:p>
          <a:p>
            <a:pPr eaLnBrk="1" hangingPunct="1"/>
            <a:r>
              <a:rPr lang="en-US" sz="2400" dirty="0"/>
              <a:t>The open circuit voltage, i.e. setting </a:t>
            </a:r>
            <a:r>
              <a:rPr lang="en-US" sz="2400" i="1" dirty="0"/>
              <a:t>I</a:t>
            </a:r>
            <a:r>
              <a:rPr lang="en-US" sz="2400" dirty="0"/>
              <a:t>  = 0 </a:t>
            </a:r>
            <a:r>
              <a:rPr lang="en-US" sz="2000" dirty="0"/>
              <a:t>(</a:t>
            </a:r>
            <a:r>
              <a:rPr lang="en-US" sz="2000" i="1" dirty="0"/>
              <a:t>or </a:t>
            </a:r>
            <a:r>
              <a:rPr lang="en-US" sz="2000" dirty="0" err="1"/>
              <a:t>V</a:t>
            </a:r>
            <a:r>
              <a:rPr lang="en-US" sz="2000" baseline="-25000" dirty="0" err="1"/>
              <a:t>Load</a:t>
            </a:r>
            <a:r>
              <a:rPr lang="en-US" sz="2000" baseline="-25000" dirty="0"/>
              <a:t> </a:t>
            </a:r>
            <a:r>
              <a:rPr lang="en-US" sz="2000" dirty="0"/>
              <a:t>= </a:t>
            </a:r>
            <a:r>
              <a:rPr lang="en-US" sz="2000" dirty="0">
                <a:sym typeface="Symbol" panose="05050102010706020507" pitchFamily="18" charset="2"/>
              </a:rPr>
              <a:t>)</a:t>
            </a:r>
            <a:endParaRPr lang="en-US" sz="2400" dirty="0"/>
          </a:p>
        </p:txBody>
      </p:sp>
      <p:graphicFrame>
        <p:nvGraphicFramePr>
          <p:cNvPr id="24580" name="Object 3"/>
          <p:cNvGraphicFramePr>
            <a:graphicFrameLocks noChangeAspect="1"/>
          </p:cNvGraphicFramePr>
          <p:nvPr>
            <p:extLst>
              <p:ext uri="{D42A27DB-BD31-4B8C-83A1-F6EECF244321}">
                <p14:modId xmlns:p14="http://schemas.microsoft.com/office/powerpoint/2010/main" val="3344906817"/>
              </p:ext>
            </p:extLst>
          </p:nvPr>
        </p:nvGraphicFramePr>
        <p:xfrm>
          <a:off x="2066896" y="4136013"/>
          <a:ext cx="3167063" cy="542925"/>
        </p:xfrm>
        <a:graphic>
          <a:graphicData uri="http://schemas.openxmlformats.org/presentationml/2006/ole">
            <mc:AlternateContent xmlns:mc="http://schemas.openxmlformats.org/markup-compatibility/2006">
              <mc:Choice xmlns:v="urn:schemas-microsoft-com:vml" Requires="v">
                <p:oleObj spid="_x0000_s102654" name="Equation" r:id="rId4" imgW="1409400" imgH="241200" progId="Equation.DSMT4">
                  <p:embed/>
                </p:oleObj>
              </mc:Choice>
              <mc:Fallback>
                <p:oleObj name="Equation" r:id="rId4" imgW="1409400" imgH="241200" progId="Equation.DSMT4">
                  <p:embed/>
                  <p:pic>
                    <p:nvPicPr>
                      <p:cNvPr id="0" name=""/>
                      <p:cNvPicPr>
                        <a:picLocks noChangeAspect="1" noChangeArrowheads="1"/>
                      </p:cNvPicPr>
                      <p:nvPr/>
                    </p:nvPicPr>
                    <p:blipFill>
                      <a:blip r:embed="rId5"/>
                      <a:srcRect/>
                      <a:stretch>
                        <a:fillRect/>
                      </a:stretch>
                    </p:blipFill>
                    <p:spPr bwMode="auto">
                      <a:xfrm>
                        <a:off x="2066896" y="4136013"/>
                        <a:ext cx="31670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4"/>
          <p:cNvGraphicFramePr>
            <a:graphicFrameLocks noChangeAspect="1"/>
          </p:cNvGraphicFramePr>
          <p:nvPr>
            <p:extLst>
              <p:ext uri="{D42A27DB-BD31-4B8C-83A1-F6EECF244321}">
                <p14:modId xmlns:p14="http://schemas.microsoft.com/office/powerpoint/2010/main" val="181959928"/>
              </p:ext>
            </p:extLst>
          </p:nvPr>
        </p:nvGraphicFramePr>
        <p:xfrm>
          <a:off x="2837237" y="5504047"/>
          <a:ext cx="2950578" cy="976389"/>
        </p:xfrm>
        <a:graphic>
          <a:graphicData uri="http://schemas.openxmlformats.org/presentationml/2006/ole">
            <mc:AlternateContent xmlns:mc="http://schemas.openxmlformats.org/markup-compatibility/2006">
              <mc:Choice xmlns:v="urn:schemas-microsoft-com:vml" Requires="v">
                <p:oleObj spid="_x0000_s102655" name="Equation" r:id="rId6" imgW="1460160" imgH="482400" progId="Equation.DSMT4">
                  <p:embed/>
                </p:oleObj>
              </mc:Choice>
              <mc:Fallback>
                <p:oleObj name="Equation" r:id="rId6" imgW="1460160" imgH="482400" progId="Equation.DSMT4">
                  <p:embed/>
                  <p:pic>
                    <p:nvPicPr>
                      <p:cNvPr id="0" name=""/>
                      <p:cNvPicPr>
                        <a:picLocks noChangeAspect="1" noChangeArrowheads="1"/>
                      </p:cNvPicPr>
                      <p:nvPr/>
                    </p:nvPicPr>
                    <p:blipFill>
                      <a:blip r:embed="rId7"/>
                      <a:srcRect/>
                      <a:stretch>
                        <a:fillRect/>
                      </a:stretch>
                    </p:blipFill>
                    <p:spPr bwMode="auto">
                      <a:xfrm>
                        <a:off x="2837237" y="5504047"/>
                        <a:ext cx="2950578" cy="976389"/>
                      </a:xfrm>
                      <a:prstGeom prst="rect">
                        <a:avLst/>
                      </a:prstGeom>
                      <a:noFill/>
                      <a:ln>
                        <a:noFill/>
                      </a:ln>
                      <a:extLst/>
                    </p:spPr>
                  </p:pic>
                </p:oleObj>
              </mc:Fallback>
            </mc:AlternateContent>
          </a:graphicData>
        </a:graphic>
      </p:graphicFrame>
      <p:sp>
        <p:nvSpPr>
          <p:cNvPr id="24589" name="TextBox 52"/>
          <p:cNvSpPr txBox="1">
            <a:spLocks noChangeArrowheads="1"/>
          </p:cNvSpPr>
          <p:nvPr/>
        </p:nvSpPr>
        <p:spPr bwMode="auto">
          <a:xfrm>
            <a:off x="4343400" y="123348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p>
        </p:txBody>
      </p:sp>
      <p:grpSp>
        <p:nvGrpSpPr>
          <p:cNvPr id="4" name="Group 3"/>
          <p:cNvGrpSpPr/>
          <p:nvPr/>
        </p:nvGrpSpPr>
        <p:grpSpPr>
          <a:xfrm>
            <a:off x="1247775" y="1405582"/>
            <a:ext cx="3477501" cy="1992312"/>
            <a:chOff x="2568575" y="1464469"/>
            <a:chExt cx="3477501" cy="1992312"/>
          </a:xfrm>
        </p:grpSpPr>
        <p:sp>
          <p:nvSpPr>
            <p:cNvPr id="24585" name="TextBox 52"/>
            <p:cNvSpPr txBox="1">
              <a:spLocks noChangeArrowheads="1"/>
            </p:cNvSpPr>
            <p:nvPr/>
          </p:nvSpPr>
          <p:spPr bwMode="auto">
            <a:xfrm>
              <a:off x="2568575" y="2130425"/>
              <a:ext cx="65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r>
                <a:rPr lang="en-US" sz="2400" b="1" baseline="-25000"/>
                <a:t>SC</a:t>
              </a:r>
            </a:p>
          </p:txBody>
        </p:sp>
        <p:grpSp>
          <p:nvGrpSpPr>
            <p:cNvPr id="3" name="Group 2"/>
            <p:cNvGrpSpPr/>
            <p:nvPr/>
          </p:nvGrpSpPr>
          <p:grpSpPr>
            <a:xfrm>
              <a:off x="3136189" y="1464469"/>
              <a:ext cx="2909887" cy="1992312"/>
              <a:chOff x="3109913" y="1512888"/>
              <a:chExt cx="2909887" cy="1992312"/>
            </a:xfrm>
          </p:grpSpPr>
          <p:grpSp>
            <p:nvGrpSpPr>
              <p:cNvPr id="24582" name="Group 10"/>
              <p:cNvGrpSpPr>
                <a:grpSpLocks noChangeAspect="1"/>
              </p:cNvGrpSpPr>
              <p:nvPr/>
            </p:nvGrpSpPr>
            <p:grpSpPr bwMode="auto">
              <a:xfrm>
                <a:off x="3225800" y="1682750"/>
                <a:ext cx="1881188" cy="1728788"/>
                <a:chOff x="1588" y="2256"/>
                <a:chExt cx="1973" cy="1815"/>
              </a:xfrm>
            </p:grpSpPr>
            <p:sp>
              <p:nvSpPr>
                <p:cNvPr id="24618" name="Rectangle 11"/>
                <p:cNvSpPr>
                  <a:spLocks noChangeAspect="1" noChangeArrowheads="1"/>
                </p:cNvSpPr>
                <p:nvPr/>
              </p:nvSpPr>
              <p:spPr bwMode="auto">
                <a:xfrm>
                  <a:off x="1588" y="2322"/>
                  <a:ext cx="1838" cy="17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4619" name="Line 16"/>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4620" name="Group 17"/>
                <p:cNvGrpSpPr>
                  <a:grpSpLocks noChangeAspect="1"/>
                </p:cNvGrpSpPr>
                <p:nvPr/>
              </p:nvGrpSpPr>
              <p:grpSpPr bwMode="auto">
                <a:xfrm flipV="1">
                  <a:off x="2314" y="3002"/>
                  <a:ext cx="384" cy="332"/>
                  <a:chOff x="1680" y="1488"/>
                  <a:chExt cx="384" cy="332"/>
                </a:xfrm>
              </p:grpSpPr>
              <p:sp>
                <p:nvSpPr>
                  <p:cNvPr id="24628" name="AutoShape 18"/>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a:p>
                </p:txBody>
              </p:sp>
              <p:sp>
                <p:nvSpPr>
                  <p:cNvPr id="24629" name="Line 19"/>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621" name="Group 23"/>
                <p:cNvGrpSpPr>
                  <a:grpSpLocks noChangeAspect="1"/>
                </p:cNvGrpSpPr>
                <p:nvPr/>
              </p:nvGrpSpPr>
              <p:grpSpPr bwMode="auto">
                <a:xfrm rot="-5400000">
                  <a:off x="3106" y="3050"/>
                  <a:ext cx="684" cy="227"/>
                  <a:chOff x="1793" y="1606"/>
                  <a:chExt cx="684" cy="227"/>
                </a:xfrm>
              </p:grpSpPr>
              <p:sp>
                <p:nvSpPr>
                  <p:cNvPr id="24626" name="Rectangle 24"/>
                  <p:cNvSpPr>
                    <a:spLocks noChangeAspect="1" noChangeArrowheads="1"/>
                  </p:cNvSpPr>
                  <p:nvPr/>
                </p:nvSpPr>
                <p:spPr bwMode="auto">
                  <a:xfrm>
                    <a:off x="1793" y="1609"/>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24627" name="Freeform 25"/>
                  <p:cNvSpPr>
                    <a:spLocks noChangeAspect="1"/>
                  </p:cNvSpPr>
                  <p:nvPr/>
                </p:nvSpPr>
                <p:spPr bwMode="auto">
                  <a:xfrm>
                    <a:off x="1805" y="1606"/>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622" name="Oval 35"/>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4623" name="Oval 36"/>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4624" name="Oval 37"/>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4625" name="Oval 38"/>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grpSp>
          <p:sp>
            <p:nvSpPr>
              <p:cNvPr id="24583" name="Rectangle 1"/>
              <p:cNvSpPr>
                <a:spLocks noChangeArrowheads="1"/>
              </p:cNvSpPr>
              <p:nvPr/>
            </p:nvSpPr>
            <p:spPr bwMode="auto">
              <a:xfrm>
                <a:off x="3109913" y="2295525"/>
                <a:ext cx="228600" cy="500063"/>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24584" name="Straight Arrow Connector 3"/>
              <p:cNvCxnSpPr>
                <a:cxnSpLocks noChangeShapeType="1"/>
              </p:cNvCxnSpPr>
              <p:nvPr/>
            </p:nvCxnSpPr>
            <p:spPr bwMode="auto">
              <a:xfrm>
                <a:off x="3224213" y="2387600"/>
                <a:ext cx="0" cy="309563"/>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24586" name="TextBox 52"/>
              <p:cNvSpPr txBox="1">
                <a:spLocks noChangeArrowheads="1"/>
              </p:cNvSpPr>
              <p:nvPr/>
            </p:nvSpPr>
            <p:spPr bwMode="auto">
              <a:xfrm>
                <a:off x="3616325" y="1890713"/>
                <a:ext cx="655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d</a:t>
                </a:r>
              </a:p>
            </p:txBody>
          </p:sp>
          <p:cxnSp>
            <p:nvCxnSpPr>
              <p:cNvPr id="24587" name="Straight Arrow Connector 59"/>
              <p:cNvCxnSpPr>
                <a:cxnSpLocks noChangeShapeType="1"/>
              </p:cNvCxnSpPr>
              <p:nvPr/>
            </p:nvCxnSpPr>
            <p:spPr bwMode="auto">
              <a:xfrm>
                <a:off x="3992563" y="1889125"/>
                <a:ext cx="0" cy="406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588" name="Straight Arrow Connector 59"/>
              <p:cNvCxnSpPr>
                <a:cxnSpLocks noChangeShapeType="1"/>
              </p:cNvCxnSpPr>
              <p:nvPr/>
            </p:nvCxnSpPr>
            <p:spPr bwMode="auto">
              <a:xfrm>
                <a:off x="4284663" y="1635125"/>
                <a:ext cx="5254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0" name="TextBox 53"/>
              <p:cNvSpPr txBox="1">
                <a:spLocks noChangeArrowheads="1"/>
              </p:cNvSpPr>
              <p:nvPr/>
            </p:nvSpPr>
            <p:spPr bwMode="auto">
              <a:xfrm>
                <a:off x="5124450" y="2305050"/>
                <a:ext cx="895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V</a:t>
                </a:r>
                <a:r>
                  <a:rPr lang="en-US" sz="2400" b="1" baseline="-25000"/>
                  <a:t>Load</a:t>
                </a:r>
              </a:p>
            </p:txBody>
          </p:sp>
          <p:sp>
            <p:nvSpPr>
              <p:cNvPr id="24591" name="TextBox 54"/>
              <p:cNvSpPr txBox="1">
                <a:spLocks noChangeArrowheads="1"/>
              </p:cNvSpPr>
              <p:nvPr/>
            </p:nvSpPr>
            <p:spPr bwMode="auto">
              <a:xfrm>
                <a:off x="5022850" y="15128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t>+</a:t>
                </a:r>
              </a:p>
            </p:txBody>
          </p:sp>
          <p:sp>
            <p:nvSpPr>
              <p:cNvPr id="24592" name="TextBox 55"/>
              <p:cNvSpPr txBox="1">
                <a:spLocks noChangeArrowheads="1"/>
              </p:cNvSpPr>
              <p:nvPr/>
            </p:nvSpPr>
            <p:spPr bwMode="auto">
              <a:xfrm>
                <a:off x="5073650" y="2981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t>-</a:t>
                </a:r>
              </a:p>
            </p:txBody>
          </p:sp>
          <p:sp>
            <p:nvSpPr>
              <p:cNvPr id="54" name="TextBox 53"/>
              <p:cNvSpPr txBox="1">
                <a:spLocks noChangeArrowheads="1"/>
              </p:cNvSpPr>
              <p:nvPr/>
            </p:nvSpPr>
            <p:spPr bwMode="auto">
              <a:xfrm>
                <a:off x="4210050" y="2219325"/>
                <a:ext cx="89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55" name="TextBox 54"/>
              <p:cNvSpPr txBox="1">
                <a:spLocks noChangeArrowheads="1"/>
              </p:cNvSpPr>
              <p:nvPr/>
            </p:nvSpPr>
            <p:spPr bwMode="auto">
              <a:xfrm>
                <a:off x="4114800" y="177165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56" name="TextBox 55"/>
              <p:cNvSpPr txBox="1">
                <a:spLocks noChangeArrowheads="1"/>
              </p:cNvSpPr>
              <p:nvPr/>
            </p:nvSpPr>
            <p:spPr bwMode="auto">
              <a:xfrm>
                <a:off x="4165600" y="26765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grpSp>
      </p:gr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25</a:t>
            </a:fld>
            <a:endParaRPr lang="en-US" dirty="0"/>
          </a:p>
        </p:txBody>
      </p:sp>
      <p:sp>
        <p:nvSpPr>
          <p:cNvPr id="5" name="TextBox 4"/>
          <p:cNvSpPr txBox="1"/>
          <p:nvPr/>
        </p:nvSpPr>
        <p:spPr>
          <a:xfrm>
            <a:off x="71746" y="2765594"/>
            <a:ext cx="1640750" cy="584775"/>
          </a:xfrm>
          <a:prstGeom prst="rect">
            <a:avLst/>
          </a:prstGeom>
          <a:solidFill>
            <a:schemeClr val="accent1"/>
          </a:solidFill>
        </p:spPr>
        <p:txBody>
          <a:bodyPr wrap="square" rtlCol="0">
            <a:spAutoFit/>
          </a:bodyPr>
          <a:lstStyle/>
          <a:p>
            <a:r>
              <a:rPr lang="en-US" sz="1600" dirty="0"/>
              <a:t>The subscript SC</a:t>
            </a:r>
            <a:br>
              <a:rPr lang="en-US" sz="1600" dirty="0"/>
            </a:br>
            <a:r>
              <a:rPr lang="en-US" sz="1600" dirty="0"/>
              <a:t>is for short circuit</a:t>
            </a:r>
          </a:p>
        </p:txBody>
      </p:sp>
      <p:pic>
        <p:nvPicPr>
          <p:cNvPr id="36" name="Picture 35">
            <a:extLst>
              <a:ext uri="{FF2B5EF4-FFF2-40B4-BE49-F238E27FC236}">
                <a16:creationId xmlns:a16="http://schemas.microsoft.com/office/drawing/2014/main" id="{249F6F19-E391-4EDD-83AF-FFA2A97A19C4}"/>
              </a:ext>
            </a:extLst>
          </p:cNvPr>
          <p:cNvPicPr>
            <a:picLocks noChangeAspect="1"/>
          </p:cNvPicPr>
          <p:nvPr/>
        </p:nvPicPr>
        <p:blipFill rotWithShape="1">
          <a:blip r:embed="rId8"/>
          <a:srcRect l="53150"/>
          <a:stretch/>
        </p:blipFill>
        <p:spPr>
          <a:xfrm>
            <a:off x="5448424" y="1509149"/>
            <a:ext cx="3562922" cy="3059774"/>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D2860D-73B7-4766-8EFA-CEADE523EBA2}"/>
              </a:ext>
            </a:extLst>
          </p:cNvPr>
          <p:cNvPicPr>
            <a:picLocks noChangeAspect="1"/>
          </p:cNvPicPr>
          <p:nvPr/>
        </p:nvPicPr>
        <p:blipFill>
          <a:blip r:embed="rId4"/>
          <a:stretch>
            <a:fillRect/>
          </a:stretch>
        </p:blipFill>
        <p:spPr>
          <a:xfrm>
            <a:off x="6629400" y="4543245"/>
            <a:ext cx="2209800" cy="1749892"/>
          </a:xfrm>
          <a:prstGeom prst="rect">
            <a:avLst/>
          </a:prstGeom>
        </p:spPr>
      </p:pic>
      <p:sp>
        <p:nvSpPr>
          <p:cNvPr id="2" name="Title 1"/>
          <p:cNvSpPr>
            <a:spLocks noGrp="1"/>
          </p:cNvSpPr>
          <p:nvPr>
            <p:ph type="title"/>
          </p:nvPr>
        </p:nvSpPr>
        <p:spPr/>
        <p:txBody>
          <a:bodyPr/>
          <a:lstStyle/>
          <a:p>
            <a:r>
              <a:rPr lang="en-US" dirty="0"/>
              <a:t>PV Cell I-V Characteristic</a:t>
            </a:r>
          </a:p>
        </p:txBody>
      </p:sp>
      <p:sp>
        <p:nvSpPr>
          <p:cNvPr id="3" name="Content Placeholder 2"/>
          <p:cNvSpPr>
            <a:spLocks noGrp="1"/>
          </p:cNvSpPr>
          <p:nvPr>
            <p:ph idx="1"/>
          </p:nvPr>
        </p:nvSpPr>
        <p:spPr>
          <a:xfrm>
            <a:off x="457200" y="1371600"/>
            <a:ext cx="8001000" cy="3200400"/>
          </a:xfrm>
        </p:spPr>
        <p:txBody>
          <a:bodyPr/>
          <a:lstStyle/>
          <a:p>
            <a:r>
              <a:rPr lang="en-US" sz="2400" dirty="0"/>
              <a:t>For any </a:t>
            </a:r>
            <a:r>
              <a:rPr lang="en-US" sz="2400" i="1" dirty="0"/>
              <a:t>I</a:t>
            </a:r>
            <a:r>
              <a:rPr lang="en-US" sz="2400" i="1" baseline="-25000" dirty="0"/>
              <a:t>SC</a:t>
            </a:r>
            <a:r>
              <a:rPr lang="en-US" sz="2400" baseline="-25000" dirty="0"/>
              <a:t> </a:t>
            </a:r>
            <a:r>
              <a:rPr lang="en-US" sz="2400" dirty="0"/>
              <a:t>value, can calculate the relationship between cell terminal voltage and current (the I-V characteristics)</a:t>
            </a:r>
          </a:p>
          <a:p>
            <a:endParaRPr lang="en-US" sz="2400" dirty="0"/>
          </a:p>
          <a:p>
            <a:endParaRPr lang="en-US" sz="2400" dirty="0"/>
          </a:p>
          <a:p>
            <a:r>
              <a:rPr lang="en-US" sz="2400" dirty="0">
                <a:solidFill>
                  <a:srgbClr val="C00000"/>
                </a:solidFill>
                <a:sym typeface="Wingdings" panose="05000000000000000000" pitchFamily="2" charset="2"/>
              </a:rPr>
              <a:t></a:t>
            </a:r>
            <a:r>
              <a:rPr lang="en-US" sz="2400" dirty="0"/>
              <a:t> PV cell I-V characteristic is the upside-down diode I-V characteristic shifted down by I</a:t>
            </a:r>
            <a:r>
              <a:rPr lang="en-US" sz="2400" baseline="-25000" dirty="0"/>
              <a:t>SC</a:t>
            </a:r>
            <a:r>
              <a:rPr lang="en-US" sz="2400" dirty="0"/>
              <a:t> (because </a:t>
            </a:r>
            <a:r>
              <a:rPr lang="en-US" sz="2400" i="1" dirty="0"/>
              <a:t>I</a:t>
            </a:r>
            <a:r>
              <a:rPr lang="en-US" sz="2400" dirty="0"/>
              <a:t> = </a:t>
            </a:r>
            <a:r>
              <a:rPr lang="en-US" sz="2400" i="1" dirty="0"/>
              <a:t>I</a:t>
            </a:r>
            <a:r>
              <a:rPr lang="en-US" sz="2400" i="1" baseline="-25000" dirty="0"/>
              <a:t>SC</a:t>
            </a:r>
            <a:r>
              <a:rPr lang="en-US" sz="2400" dirty="0"/>
              <a:t> –</a:t>
            </a:r>
            <a:r>
              <a:rPr lang="en-US" sz="2400" i="1" dirty="0"/>
              <a:t> I</a:t>
            </a:r>
            <a:r>
              <a:rPr lang="en-US" sz="2400" i="1" baseline="-25000" dirty="0"/>
              <a:t>d</a:t>
            </a:r>
            <a:r>
              <a:rPr lang="en-US" sz="2400" dirty="0"/>
              <a:t>)</a:t>
            </a:r>
          </a:p>
          <a:p>
            <a:r>
              <a:rPr lang="en-US" sz="2400" dirty="0"/>
              <a:t>The curve intersects the x-axis at </a:t>
            </a:r>
            <a:r>
              <a:rPr lang="en-US" sz="2400" i="1" dirty="0"/>
              <a:t>V</a:t>
            </a:r>
            <a:r>
              <a:rPr lang="en-US" sz="2400" i="1" baseline="-25000" dirty="0"/>
              <a:t>OC</a:t>
            </a:r>
            <a:r>
              <a:rPr lang="en-US" sz="2400" baseline="-25000" dirty="0"/>
              <a:t> </a:t>
            </a:r>
            <a:r>
              <a:rPr lang="en-US" sz="2400" dirty="0"/>
              <a:t>and the y-axis is </a:t>
            </a:r>
            <a:r>
              <a:rPr lang="en-US" sz="2400" i="1" dirty="0"/>
              <a:t>I</a:t>
            </a:r>
            <a:r>
              <a:rPr lang="en-US" sz="2400" i="1" baseline="-25000" dirty="0"/>
              <a:t>SC</a:t>
            </a:r>
          </a:p>
        </p:txBody>
      </p:sp>
      <p:graphicFrame>
        <p:nvGraphicFramePr>
          <p:cNvPr id="4" name="Object 3"/>
          <p:cNvGraphicFramePr>
            <a:graphicFrameLocks noChangeAspect="1"/>
          </p:cNvGraphicFramePr>
          <p:nvPr>
            <p:extLst>
              <p:ext uri="{D42A27DB-BD31-4B8C-83A1-F6EECF244321}">
                <p14:modId xmlns:p14="http://schemas.microsoft.com/office/powerpoint/2010/main" val="265955631"/>
              </p:ext>
            </p:extLst>
          </p:nvPr>
        </p:nvGraphicFramePr>
        <p:xfrm>
          <a:off x="2146300" y="2438400"/>
          <a:ext cx="4622800" cy="542925"/>
        </p:xfrm>
        <a:graphic>
          <a:graphicData uri="http://schemas.openxmlformats.org/presentationml/2006/ole">
            <mc:AlternateContent xmlns:mc="http://schemas.openxmlformats.org/markup-compatibility/2006">
              <mc:Choice xmlns:v="urn:schemas-microsoft-com:vml" Requires="v">
                <p:oleObj spid="_x0000_s103553" name="Equation" r:id="rId5" imgW="2057400" imgH="241200" progId="Equation.DSMT4">
                  <p:embed/>
                </p:oleObj>
              </mc:Choice>
              <mc:Fallback>
                <p:oleObj name="Equation" r:id="rId5" imgW="2057400" imgH="241200" progId="Equation.DSMT4">
                  <p:embed/>
                  <p:pic>
                    <p:nvPicPr>
                      <p:cNvPr id="0" name=""/>
                      <p:cNvPicPr>
                        <a:picLocks noChangeAspect="1" noChangeArrowheads="1"/>
                      </p:cNvPicPr>
                      <p:nvPr/>
                    </p:nvPicPr>
                    <p:blipFill>
                      <a:blip r:embed="rId6"/>
                      <a:srcRect/>
                      <a:stretch>
                        <a:fillRect/>
                      </a:stretch>
                    </p:blipFill>
                    <p:spPr bwMode="auto">
                      <a:xfrm>
                        <a:off x="2146300" y="2438400"/>
                        <a:ext cx="4622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4"/>
          </p:nvPr>
        </p:nvSpPr>
        <p:spPr/>
        <p:txBody>
          <a:bodyPr/>
          <a:lstStyle/>
          <a:p>
            <a:pPr>
              <a:defRPr/>
            </a:pPr>
            <a:fld id="{F6D20532-61D7-47D0-903F-227F7C48AD34}" type="slidenum">
              <a:rPr lang="en-US" smtClean="0"/>
              <a:pPr>
                <a:defRPr/>
              </a:pPr>
              <a:t>26</a:t>
            </a:fld>
            <a:endParaRPr lang="en-US" dirty="0"/>
          </a:p>
        </p:txBody>
      </p:sp>
      <p:pic>
        <p:nvPicPr>
          <p:cNvPr id="6" name="Picture 5">
            <a:extLst>
              <a:ext uri="{FF2B5EF4-FFF2-40B4-BE49-F238E27FC236}">
                <a16:creationId xmlns:a16="http://schemas.microsoft.com/office/drawing/2014/main" id="{8470D8BF-BDED-4329-8DC0-F24397CD68EF}"/>
              </a:ext>
            </a:extLst>
          </p:cNvPr>
          <p:cNvPicPr>
            <a:picLocks noChangeAspect="1"/>
          </p:cNvPicPr>
          <p:nvPr/>
        </p:nvPicPr>
        <p:blipFill rotWithShape="1">
          <a:blip r:embed="rId7"/>
          <a:srcRect l="53150"/>
          <a:stretch/>
        </p:blipFill>
        <p:spPr>
          <a:xfrm>
            <a:off x="419100" y="4800600"/>
            <a:ext cx="2133600" cy="1832298"/>
          </a:xfrm>
          <a:prstGeom prst="rect">
            <a:avLst/>
          </a:prstGeom>
        </p:spPr>
      </p:pic>
      <p:pic>
        <p:nvPicPr>
          <p:cNvPr id="8" name="Picture 7">
            <a:extLst>
              <a:ext uri="{FF2B5EF4-FFF2-40B4-BE49-F238E27FC236}">
                <a16:creationId xmlns:a16="http://schemas.microsoft.com/office/drawing/2014/main" id="{9D8798AE-4D9A-4816-80E5-0DE3BB3FF7BE}"/>
              </a:ext>
            </a:extLst>
          </p:cNvPr>
          <p:cNvPicPr>
            <a:picLocks noChangeAspect="1"/>
          </p:cNvPicPr>
          <p:nvPr/>
        </p:nvPicPr>
        <p:blipFill rotWithShape="1">
          <a:blip r:embed="rId7"/>
          <a:srcRect l="53150"/>
          <a:stretch/>
        </p:blipFill>
        <p:spPr>
          <a:xfrm flipV="1">
            <a:off x="3200400" y="4720902"/>
            <a:ext cx="2133600" cy="1832298"/>
          </a:xfrm>
          <a:prstGeom prst="rect">
            <a:avLst/>
          </a:prstGeom>
        </p:spPr>
      </p:pic>
      <p:sp>
        <p:nvSpPr>
          <p:cNvPr id="9" name="Arrow: Right 8">
            <a:extLst>
              <a:ext uri="{FF2B5EF4-FFF2-40B4-BE49-F238E27FC236}">
                <a16:creationId xmlns:a16="http://schemas.microsoft.com/office/drawing/2014/main" id="{F9C2AC72-E72E-4B02-ADB6-0F6AF783CE60}"/>
              </a:ext>
            </a:extLst>
          </p:cNvPr>
          <p:cNvSpPr/>
          <p:nvPr/>
        </p:nvSpPr>
        <p:spPr bwMode="auto">
          <a:xfrm>
            <a:off x="2819400" y="5562600"/>
            <a:ext cx="304800" cy="228600"/>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10" name="TextBox 9">
            <a:extLst>
              <a:ext uri="{FF2B5EF4-FFF2-40B4-BE49-F238E27FC236}">
                <a16:creationId xmlns:a16="http://schemas.microsoft.com/office/drawing/2014/main" id="{CEEEDA77-73A4-4FBB-B33F-579412A833D9}"/>
              </a:ext>
            </a:extLst>
          </p:cNvPr>
          <p:cNvSpPr txBox="1"/>
          <p:nvPr/>
        </p:nvSpPr>
        <p:spPr>
          <a:xfrm>
            <a:off x="2116743" y="4905672"/>
            <a:ext cx="673902" cy="461665"/>
          </a:xfrm>
          <a:prstGeom prst="rect">
            <a:avLst/>
          </a:prstGeom>
          <a:noFill/>
          <a:ln w="28575">
            <a:solidFill>
              <a:srgbClr val="6600CC"/>
            </a:solidFill>
          </a:ln>
        </p:spPr>
        <p:txBody>
          <a:bodyPr wrap="none" rtlCol="0">
            <a:spAutoFit/>
          </a:bodyPr>
          <a:lstStyle/>
          <a:p>
            <a:pPr marL="230188" indent="-173038">
              <a:buFont typeface="Arial" panose="020B0604020202020204" pitchFamily="34" charset="0"/>
              <a:buChar char="•"/>
            </a:pPr>
            <a:r>
              <a:rPr lang="en-US" sz="2400" dirty="0"/>
              <a:t>-1</a:t>
            </a:r>
          </a:p>
        </p:txBody>
      </p:sp>
      <p:sp>
        <p:nvSpPr>
          <p:cNvPr id="11" name="Oval 10">
            <a:extLst>
              <a:ext uri="{FF2B5EF4-FFF2-40B4-BE49-F238E27FC236}">
                <a16:creationId xmlns:a16="http://schemas.microsoft.com/office/drawing/2014/main" id="{A8CE0338-7727-45C1-9E38-6BD05310EDF4}"/>
              </a:ext>
            </a:extLst>
          </p:cNvPr>
          <p:cNvSpPr/>
          <p:nvPr/>
        </p:nvSpPr>
        <p:spPr bwMode="auto">
          <a:xfrm>
            <a:off x="7021902" y="4859547"/>
            <a:ext cx="152400" cy="152400"/>
          </a:xfrm>
          <a:prstGeom prst="ellipse">
            <a:avLst/>
          </a:prstGeom>
          <a:noFill/>
          <a:ln w="254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AF67D126-2050-4430-8341-3F176E161262}"/>
              </a:ext>
            </a:extLst>
          </p:cNvPr>
          <p:cNvSpPr/>
          <p:nvPr/>
        </p:nvSpPr>
        <p:spPr bwMode="auto">
          <a:xfrm>
            <a:off x="8505645" y="5745192"/>
            <a:ext cx="152400" cy="152400"/>
          </a:xfrm>
          <a:prstGeom prst="ellipse">
            <a:avLst/>
          </a:prstGeom>
          <a:noFill/>
          <a:ln w="254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B1663CB8-68D4-4191-9F0B-F69C4B035AB9}"/>
              </a:ext>
            </a:extLst>
          </p:cNvPr>
          <p:cNvCxnSpPr/>
          <p:nvPr/>
        </p:nvCxnSpPr>
        <p:spPr bwMode="auto">
          <a:xfrm>
            <a:off x="6096000" y="4929996"/>
            <a:ext cx="2819400" cy="0"/>
          </a:xfrm>
          <a:prstGeom prst="line">
            <a:avLst/>
          </a:prstGeom>
          <a:noFill/>
          <a:ln w="19050" cap="flat" cmpd="sng" algn="ctr">
            <a:solidFill>
              <a:srgbClr val="009900"/>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89F1EC0B-2F43-4655-B723-A29909F7879C}"/>
              </a:ext>
            </a:extLst>
          </p:cNvPr>
          <p:cNvSpPr txBox="1"/>
          <p:nvPr/>
        </p:nvSpPr>
        <p:spPr>
          <a:xfrm>
            <a:off x="5662785" y="4644062"/>
            <a:ext cx="412292" cy="400110"/>
          </a:xfrm>
          <a:prstGeom prst="rect">
            <a:avLst/>
          </a:prstGeom>
          <a:noFill/>
        </p:spPr>
        <p:txBody>
          <a:bodyPr wrap="none" rtlCol="0">
            <a:spAutoFit/>
          </a:bodyPr>
          <a:lstStyle/>
          <a:p>
            <a:r>
              <a:rPr lang="en-US" sz="2000" i="1" dirty="0" err="1"/>
              <a:t>I</a:t>
            </a:r>
            <a:r>
              <a:rPr lang="en-US" sz="2000" i="1" baseline="-25000" dirty="0" err="1"/>
              <a:t>sc</a:t>
            </a:r>
            <a:endParaRPr lang="en-US" sz="2000" i="1" baseline="-25000" dirty="0"/>
          </a:p>
        </p:txBody>
      </p:sp>
      <p:sp>
        <p:nvSpPr>
          <p:cNvPr id="21" name="Arc 20">
            <a:extLst>
              <a:ext uri="{FF2B5EF4-FFF2-40B4-BE49-F238E27FC236}">
                <a16:creationId xmlns:a16="http://schemas.microsoft.com/office/drawing/2014/main" id="{132F8680-9EF2-425E-8577-2EE225E0C723}"/>
              </a:ext>
            </a:extLst>
          </p:cNvPr>
          <p:cNvSpPr/>
          <p:nvPr/>
        </p:nvSpPr>
        <p:spPr bwMode="auto">
          <a:xfrm>
            <a:off x="3505200" y="5257800"/>
            <a:ext cx="685800" cy="228600"/>
          </a:xfrm>
          <a:prstGeom prst="arc">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15533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Cell I-V Curves</a:t>
            </a:r>
          </a:p>
        </p:txBody>
      </p:sp>
      <p:sp>
        <p:nvSpPr>
          <p:cNvPr id="3" name="Content Placeholder 2"/>
          <p:cNvSpPr>
            <a:spLocks noGrp="1"/>
          </p:cNvSpPr>
          <p:nvPr>
            <p:ph idx="1"/>
          </p:nvPr>
        </p:nvSpPr>
        <p:spPr>
          <a:xfrm>
            <a:off x="381000" y="1291956"/>
            <a:ext cx="8153400" cy="457200"/>
          </a:xfrm>
        </p:spPr>
        <p:txBody>
          <a:bodyPr/>
          <a:lstStyle/>
          <a:p>
            <a:pPr marL="0" indent="0">
              <a:buNone/>
            </a:pPr>
            <a:r>
              <a:rPr lang="en-US" sz="2000" dirty="0"/>
              <a:t>I-V curve for an illuminated cell = “dark” curve + illuminated I</a:t>
            </a:r>
            <a:r>
              <a:rPr lang="en-US" sz="2000" baseline="-25000" dirty="0"/>
              <a:t>SC </a:t>
            </a:r>
            <a:r>
              <a:rPr lang="en-US" sz="2000" dirty="0"/>
              <a:t>curve</a:t>
            </a:r>
            <a:endParaRPr lang="en-US" sz="2000" baseline="-25000" dirty="0"/>
          </a:p>
        </p:txBody>
      </p:sp>
      <p:sp>
        <p:nvSpPr>
          <p:cNvPr id="5" name="Slide Number Placeholder 4"/>
          <p:cNvSpPr>
            <a:spLocks noGrp="1"/>
          </p:cNvSpPr>
          <p:nvPr>
            <p:ph type="sldNum" sz="quarter" idx="4"/>
          </p:nvPr>
        </p:nvSpPr>
        <p:spPr/>
        <p:txBody>
          <a:bodyPr/>
          <a:lstStyle/>
          <a:p>
            <a:pPr>
              <a:defRPr/>
            </a:pPr>
            <a:fld id="{F6D20532-61D7-47D0-903F-227F7C48AD34}" type="slidenum">
              <a:rPr lang="en-US" smtClean="0"/>
              <a:pPr>
                <a:defRPr/>
              </a:pPr>
              <a:t>27</a:t>
            </a:fld>
            <a:endParaRPr lang="en-US" dirty="0"/>
          </a:p>
        </p:txBody>
      </p:sp>
      <p:pic>
        <p:nvPicPr>
          <p:cNvPr id="6" name="Picture 5">
            <a:extLst>
              <a:ext uri="{FF2B5EF4-FFF2-40B4-BE49-F238E27FC236}">
                <a16:creationId xmlns:a16="http://schemas.microsoft.com/office/drawing/2014/main" id="{3497A509-7973-4FF9-9D5A-10D4686E41CD}"/>
              </a:ext>
            </a:extLst>
          </p:cNvPr>
          <p:cNvPicPr>
            <a:picLocks noChangeAspect="1"/>
          </p:cNvPicPr>
          <p:nvPr/>
        </p:nvPicPr>
        <p:blipFill>
          <a:blip r:embed="rId3"/>
          <a:stretch>
            <a:fillRect/>
          </a:stretch>
        </p:blipFill>
        <p:spPr>
          <a:xfrm>
            <a:off x="3657600" y="4005840"/>
            <a:ext cx="2209800" cy="1749892"/>
          </a:xfrm>
          <a:prstGeom prst="rect">
            <a:avLst/>
          </a:prstGeom>
        </p:spPr>
      </p:pic>
      <p:pic>
        <p:nvPicPr>
          <p:cNvPr id="7" name="Picture 6">
            <a:extLst>
              <a:ext uri="{FF2B5EF4-FFF2-40B4-BE49-F238E27FC236}">
                <a16:creationId xmlns:a16="http://schemas.microsoft.com/office/drawing/2014/main" id="{EB010DBA-67CB-4E66-9E6D-A795F031770E}"/>
              </a:ext>
            </a:extLst>
          </p:cNvPr>
          <p:cNvPicPr>
            <a:picLocks noChangeAspect="1"/>
          </p:cNvPicPr>
          <p:nvPr/>
        </p:nvPicPr>
        <p:blipFill>
          <a:blip r:embed="rId4"/>
          <a:stretch>
            <a:fillRect/>
          </a:stretch>
        </p:blipFill>
        <p:spPr>
          <a:xfrm>
            <a:off x="2057400" y="1898112"/>
            <a:ext cx="4876800" cy="1294970"/>
          </a:xfrm>
          <a:prstGeom prst="rect">
            <a:avLst/>
          </a:prstGeom>
        </p:spPr>
      </p:pic>
      <p:sp>
        <p:nvSpPr>
          <p:cNvPr id="8" name="Rectangle 7">
            <a:extLst>
              <a:ext uri="{FF2B5EF4-FFF2-40B4-BE49-F238E27FC236}">
                <a16:creationId xmlns:a16="http://schemas.microsoft.com/office/drawing/2014/main" id="{9FB070EC-D520-4943-A871-65213AE05342}"/>
              </a:ext>
            </a:extLst>
          </p:cNvPr>
          <p:cNvSpPr/>
          <p:nvPr/>
        </p:nvSpPr>
        <p:spPr>
          <a:xfrm>
            <a:off x="1371600" y="3342038"/>
            <a:ext cx="6858000" cy="560153"/>
          </a:xfrm>
          <a:prstGeom prst="rect">
            <a:avLst/>
          </a:prstGeom>
        </p:spPr>
        <p:txBody>
          <a:bodyPr wrap="square">
            <a:spAutoFit/>
          </a:bodyPr>
          <a:lstStyle/>
          <a:p>
            <a:pPr algn="ctr"/>
            <a:r>
              <a:rPr lang="en-US" sz="1600" dirty="0">
                <a:solidFill>
                  <a:srgbClr val="000000"/>
                </a:solidFill>
              </a:rPr>
              <a:t>FIGURE 5.24  </a:t>
            </a:r>
            <a:r>
              <a:rPr lang="en-US" sz="1600" i="1" dirty="0">
                <a:solidFill>
                  <a:srgbClr val="000000"/>
                </a:solidFill>
              </a:rPr>
              <a:t>I</a:t>
            </a:r>
            <a:r>
              <a:rPr lang="en-US" sz="1600" baseline="-25000" dirty="0">
                <a:solidFill>
                  <a:srgbClr val="000000"/>
                </a:solidFill>
              </a:rPr>
              <a:t>SC</a:t>
            </a:r>
            <a:r>
              <a:rPr lang="en-US" sz="1600" dirty="0">
                <a:solidFill>
                  <a:srgbClr val="000000"/>
                </a:solidFill>
              </a:rPr>
              <a:t> and </a:t>
            </a:r>
            <a:r>
              <a:rPr lang="en-US" sz="1600" i="1" dirty="0">
                <a:solidFill>
                  <a:srgbClr val="000000"/>
                </a:solidFill>
              </a:rPr>
              <a:t>V</a:t>
            </a:r>
            <a:r>
              <a:rPr lang="en-US" sz="1600" baseline="-25000" dirty="0">
                <a:solidFill>
                  <a:srgbClr val="000000"/>
                </a:solidFill>
              </a:rPr>
              <a:t>OC  </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
        <p:nvSpPr>
          <p:cNvPr id="10" name="Rectangle 9">
            <a:extLst>
              <a:ext uri="{FF2B5EF4-FFF2-40B4-BE49-F238E27FC236}">
                <a16:creationId xmlns:a16="http://schemas.microsoft.com/office/drawing/2014/main" id="{9197E23F-04D4-4EDF-A95C-758A87A91F72}"/>
              </a:ext>
            </a:extLst>
          </p:cNvPr>
          <p:cNvSpPr/>
          <p:nvPr/>
        </p:nvSpPr>
        <p:spPr>
          <a:xfrm>
            <a:off x="914400" y="5921412"/>
            <a:ext cx="7467600" cy="806375"/>
          </a:xfrm>
          <a:prstGeom prst="rect">
            <a:avLst/>
          </a:prstGeom>
        </p:spPr>
        <p:txBody>
          <a:bodyPr wrap="square">
            <a:spAutoFit/>
          </a:bodyPr>
          <a:lstStyle/>
          <a:p>
            <a:pPr algn="ctr"/>
            <a:r>
              <a:rPr lang="en-US" sz="1600" dirty="0">
                <a:solidFill>
                  <a:srgbClr val="000000"/>
                </a:solidFill>
              </a:rPr>
              <a:t>FIGURE 5.25 Photovoltaic current–voltage relationship for “dark” (no sunlight) and “light” (an illuminated cell). </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Tree>
    <p:extLst>
      <p:ext uri="{BB962C8B-B14F-4D97-AF65-F5344CB8AC3E}">
        <p14:creationId xmlns:p14="http://schemas.microsoft.com/office/powerpoint/2010/main" val="3290524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Cell I-V Curves</a:t>
            </a:r>
          </a:p>
        </p:txBody>
      </p:sp>
      <p:sp>
        <p:nvSpPr>
          <p:cNvPr id="3" name="Content Placeholder 2"/>
          <p:cNvSpPr>
            <a:spLocks noGrp="1"/>
          </p:cNvSpPr>
          <p:nvPr>
            <p:ph idx="1"/>
          </p:nvPr>
        </p:nvSpPr>
        <p:spPr/>
        <p:txBody>
          <a:bodyPr/>
          <a:lstStyle/>
          <a:p>
            <a:r>
              <a:rPr lang="en-US" sz="2400" b="1" dirty="0">
                <a:solidFill>
                  <a:srgbClr val="C00000"/>
                </a:solidFill>
              </a:rPr>
              <a:t>More light </a:t>
            </a:r>
            <a:r>
              <a:rPr lang="en-US" sz="2400" dirty="0"/>
              <a:t>effectively shifts the curve up in I, but </a:t>
            </a:r>
            <a:r>
              <a:rPr lang="en-US" sz="2400" i="1" dirty="0"/>
              <a:t>V</a:t>
            </a:r>
            <a:r>
              <a:rPr lang="en-US" sz="2400" i="1" baseline="-25000" dirty="0"/>
              <a:t>OC</a:t>
            </a:r>
            <a:r>
              <a:rPr lang="en-US" sz="2400" dirty="0"/>
              <a:t> does not change much</a:t>
            </a:r>
          </a:p>
          <a:p>
            <a:r>
              <a:rPr lang="en-US" sz="2400" dirty="0"/>
              <a:t>By varying the insolation, we obtain </a:t>
            </a:r>
            <a:r>
              <a:rPr lang="en-US" sz="2400" b="1" dirty="0">
                <a:solidFill>
                  <a:srgbClr val="C00000"/>
                </a:solidFill>
              </a:rPr>
              <a:t>not</a:t>
            </a:r>
            <a:r>
              <a:rPr lang="en-US" sz="2400" dirty="0"/>
              <a:t> a single I-V curve, but an infinite set of I-V curves of varying with </a:t>
            </a:r>
            <a:r>
              <a:rPr lang="en-US" sz="2400" dirty="0" err="1"/>
              <a:t>InSolation</a:t>
            </a:r>
            <a:endParaRPr lang="en-US" sz="2400"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28</a:t>
            </a:fld>
            <a:endParaRPr lang="en-US" dirty="0"/>
          </a:p>
        </p:txBody>
      </p:sp>
      <p:pic>
        <p:nvPicPr>
          <p:cNvPr id="6" name="Picture 5">
            <a:extLst>
              <a:ext uri="{FF2B5EF4-FFF2-40B4-BE49-F238E27FC236}">
                <a16:creationId xmlns:a16="http://schemas.microsoft.com/office/drawing/2014/main" id="{04CF86F8-1940-4C8D-BF0C-A31B04B9B0D2}"/>
              </a:ext>
            </a:extLst>
          </p:cNvPr>
          <p:cNvPicPr>
            <a:picLocks noChangeAspect="1"/>
          </p:cNvPicPr>
          <p:nvPr/>
        </p:nvPicPr>
        <p:blipFill rotWithShape="1">
          <a:blip r:embed="rId3"/>
          <a:srcRect l="48832"/>
          <a:stretch/>
        </p:blipFill>
        <p:spPr>
          <a:xfrm>
            <a:off x="4460575" y="3109679"/>
            <a:ext cx="3200400" cy="3408949"/>
          </a:xfrm>
          <a:prstGeom prst="rect">
            <a:avLst/>
          </a:prstGeom>
        </p:spPr>
      </p:pic>
      <p:pic>
        <p:nvPicPr>
          <p:cNvPr id="7" name="Picture 6">
            <a:extLst>
              <a:ext uri="{FF2B5EF4-FFF2-40B4-BE49-F238E27FC236}">
                <a16:creationId xmlns:a16="http://schemas.microsoft.com/office/drawing/2014/main" id="{454CDB9C-39BC-403C-8FF3-8EFD8C705ED1}"/>
              </a:ext>
            </a:extLst>
          </p:cNvPr>
          <p:cNvPicPr>
            <a:picLocks noChangeAspect="1"/>
          </p:cNvPicPr>
          <p:nvPr/>
        </p:nvPicPr>
        <p:blipFill>
          <a:blip r:embed="rId4"/>
          <a:stretch>
            <a:fillRect/>
          </a:stretch>
        </p:blipFill>
        <p:spPr>
          <a:xfrm>
            <a:off x="533400" y="4419600"/>
            <a:ext cx="2017346" cy="1597492"/>
          </a:xfrm>
          <a:prstGeom prst="rect">
            <a:avLst/>
          </a:prstGeom>
        </p:spPr>
      </p:pic>
      <p:sp>
        <p:nvSpPr>
          <p:cNvPr id="8" name="Rectangle 7">
            <a:extLst>
              <a:ext uri="{FF2B5EF4-FFF2-40B4-BE49-F238E27FC236}">
                <a16:creationId xmlns:a16="http://schemas.microsoft.com/office/drawing/2014/main" id="{2E3BE04A-14E4-4039-8434-F8A6F86F33CE}"/>
              </a:ext>
            </a:extLst>
          </p:cNvPr>
          <p:cNvSpPr/>
          <p:nvPr/>
        </p:nvSpPr>
        <p:spPr bwMode="auto">
          <a:xfrm>
            <a:off x="304800" y="4300954"/>
            <a:ext cx="2311100" cy="1871246"/>
          </a:xfrm>
          <a:prstGeom prst="rect">
            <a:avLst/>
          </a:prstGeom>
          <a:noFill/>
          <a:ln w="28575" cap="flat" cmpd="sng" algn="ctr">
            <a:solidFill>
              <a:srgbClr val="0033CC"/>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grpSp>
        <p:nvGrpSpPr>
          <p:cNvPr id="9" name="Group 125">
            <a:extLst>
              <a:ext uri="{FF2B5EF4-FFF2-40B4-BE49-F238E27FC236}">
                <a16:creationId xmlns:a16="http://schemas.microsoft.com/office/drawing/2014/main" id="{D5707BDD-5E8B-4DD4-B091-8A85B1855EDA}"/>
              </a:ext>
            </a:extLst>
          </p:cNvPr>
          <p:cNvGrpSpPr>
            <a:grpSpLocks/>
          </p:cNvGrpSpPr>
          <p:nvPr/>
        </p:nvGrpSpPr>
        <p:grpSpPr bwMode="auto">
          <a:xfrm>
            <a:off x="3581400" y="4878328"/>
            <a:ext cx="1038225" cy="1047750"/>
            <a:chOff x="5042" y="47"/>
            <a:chExt cx="654" cy="660"/>
          </a:xfrm>
        </p:grpSpPr>
        <p:sp>
          <p:nvSpPr>
            <p:cNvPr id="10" name="Freeform 126">
              <a:extLst>
                <a:ext uri="{FF2B5EF4-FFF2-40B4-BE49-F238E27FC236}">
                  <a16:creationId xmlns:a16="http://schemas.microsoft.com/office/drawing/2014/main" id="{0C5C2981-8881-4B96-B3CC-068C17E0FDD7}"/>
                </a:ext>
              </a:extLst>
            </p:cNvPr>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p>
              <a:endParaRPr lang="en-US"/>
            </a:p>
          </p:txBody>
        </p:sp>
        <p:sp>
          <p:nvSpPr>
            <p:cNvPr id="11" name="Freeform 127">
              <a:extLst>
                <a:ext uri="{FF2B5EF4-FFF2-40B4-BE49-F238E27FC236}">
                  <a16:creationId xmlns:a16="http://schemas.microsoft.com/office/drawing/2014/main" id="{7A3ECB8D-54D2-4C32-AFD7-5C80AC5FD8DB}"/>
                </a:ext>
              </a:extLst>
            </p:cNvPr>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p>
              <a:endParaRPr lang="en-US"/>
            </a:p>
          </p:txBody>
        </p:sp>
        <p:sp>
          <p:nvSpPr>
            <p:cNvPr id="12" name="Freeform 128">
              <a:extLst>
                <a:ext uri="{FF2B5EF4-FFF2-40B4-BE49-F238E27FC236}">
                  <a16:creationId xmlns:a16="http://schemas.microsoft.com/office/drawing/2014/main" id="{15211520-B62D-4843-9401-E3018C535406}"/>
                </a:ext>
              </a:extLst>
            </p:cNvPr>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p>
              <a:endParaRPr lang="en-US"/>
            </a:p>
          </p:txBody>
        </p:sp>
        <p:sp>
          <p:nvSpPr>
            <p:cNvPr id="13" name="Freeform 129">
              <a:extLst>
                <a:ext uri="{FF2B5EF4-FFF2-40B4-BE49-F238E27FC236}">
                  <a16:creationId xmlns:a16="http://schemas.microsoft.com/office/drawing/2014/main" id="{B4431AED-C73A-4466-B045-66F84BB0F1CE}"/>
                </a:ext>
              </a:extLst>
            </p:cNvPr>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p>
              <a:endParaRPr lang="en-US"/>
            </a:p>
          </p:txBody>
        </p:sp>
        <p:sp>
          <p:nvSpPr>
            <p:cNvPr id="14" name="Freeform 130">
              <a:extLst>
                <a:ext uri="{FF2B5EF4-FFF2-40B4-BE49-F238E27FC236}">
                  <a16:creationId xmlns:a16="http://schemas.microsoft.com/office/drawing/2014/main" id="{C171A787-22C7-4A09-BD82-57BE46AA1730}"/>
                </a:ext>
              </a:extLst>
            </p:cNvPr>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p>
              <a:endParaRPr lang="en-US"/>
            </a:p>
          </p:txBody>
        </p:sp>
        <p:sp>
          <p:nvSpPr>
            <p:cNvPr id="15" name="Oval 131">
              <a:extLst>
                <a:ext uri="{FF2B5EF4-FFF2-40B4-BE49-F238E27FC236}">
                  <a16:creationId xmlns:a16="http://schemas.microsoft.com/office/drawing/2014/main" id="{87132DAD-0D6B-4A72-A6AD-55886866B49B}"/>
                </a:ext>
              </a:extLst>
            </p:cNvPr>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p>
              <a:pPr eaLnBrk="0" hangingPunct="0"/>
              <a:endParaRPr lang="en-US"/>
            </a:p>
          </p:txBody>
        </p:sp>
      </p:grpSp>
      <p:sp>
        <p:nvSpPr>
          <p:cNvPr id="16" name="Arrow: Down 15">
            <a:extLst>
              <a:ext uri="{FF2B5EF4-FFF2-40B4-BE49-F238E27FC236}">
                <a16:creationId xmlns:a16="http://schemas.microsoft.com/office/drawing/2014/main" id="{1FF15F1F-FA6E-4448-9290-D45362AFF9B4}"/>
              </a:ext>
            </a:extLst>
          </p:cNvPr>
          <p:cNvSpPr/>
          <p:nvPr/>
        </p:nvSpPr>
        <p:spPr bwMode="auto">
          <a:xfrm flipV="1">
            <a:off x="3992097" y="3574157"/>
            <a:ext cx="386714" cy="1160001"/>
          </a:xfrm>
          <a:prstGeom prst="downArrow">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17" name="TextBox 16">
            <a:extLst>
              <a:ext uri="{FF2B5EF4-FFF2-40B4-BE49-F238E27FC236}">
                <a16:creationId xmlns:a16="http://schemas.microsoft.com/office/drawing/2014/main" id="{42D635D4-A343-487A-839A-6D1AA0DE9C66}"/>
              </a:ext>
            </a:extLst>
          </p:cNvPr>
          <p:cNvSpPr txBox="1"/>
          <p:nvPr/>
        </p:nvSpPr>
        <p:spPr>
          <a:xfrm>
            <a:off x="3037144" y="3962400"/>
            <a:ext cx="1008609" cy="338554"/>
          </a:xfrm>
          <a:prstGeom prst="rect">
            <a:avLst/>
          </a:prstGeom>
          <a:noFill/>
        </p:spPr>
        <p:txBody>
          <a:bodyPr wrap="none" rtlCol="0">
            <a:spAutoFit/>
          </a:bodyPr>
          <a:lstStyle/>
          <a:p>
            <a:r>
              <a:rPr lang="en-US" sz="1600" dirty="0"/>
              <a:t>Insolation</a:t>
            </a:r>
          </a:p>
        </p:txBody>
      </p:sp>
    </p:spTree>
    <p:extLst>
      <p:ext uri="{BB962C8B-B14F-4D97-AF65-F5344CB8AC3E}">
        <p14:creationId xmlns:p14="http://schemas.microsoft.com/office/powerpoint/2010/main" val="25677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Clear Sky Insolation</a:t>
            </a:r>
          </a:p>
        </p:txBody>
      </p:sp>
      <p:sp>
        <p:nvSpPr>
          <p:cNvPr id="3" name="Content Placeholder 2"/>
          <p:cNvSpPr>
            <a:spLocks noGrp="1"/>
          </p:cNvSpPr>
          <p:nvPr>
            <p:ph idx="1"/>
          </p:nvPr>
        </p:nvSpPr>
        <p:spPr>
          <a:xfrm>
            <a:off x="365760" y="1280160"/>
            <a:ext cx="8549640" cy="3733800"/>
          </a:xfrm>
        </p:spPr>
        <p:txBody>
          <a:bodyPr/>
          <a:lstStyle/>
          <a:p>
            <a:r>
              <a:rPr lang="en-US" dirty="0"/>
              <a:t>The total insolation is the sum of the direct beam, diffuse and reflected</a:t>
            </a:r>
          </a:p>
          <a:p>
            <a:pPr lvl="1"/>
            <a:r>
              <a:rPr lang="en-US" dirty="0"/>
              <a:t>Most is direct beam; models for diffuse and reflected are more approximate (and certainly site dependent)</a:t>
            </a:r>
          </a:p>
          <a:p>
            <a:pPr marL="457200" lvl="1" indent="0">
              <a:buNone/>
            </a:pPr>
            <a:r>
              <a:rPr lang="en-US" dirty="0"/>
              <a:t> </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552125"/>
              </p:ext>
            </p:extLst>
          </p:nvPr>
        </p:nvGraphicFramePr>
        <p:xfrm>
          <a:off x="1219200" y="3657600"/>
          <a:ext cx="1752599" cy="457352"/>
        </p:xfrm>
        <a:graphic>
          <a:graphicData uri="http://schemas.openxmlformats.org/presentationml/2006/ole">
            <mc:AlternateContent xmlns:mc="http://schemas.openxmlformats.org/markup-compatibility/2006">
              <mc:Choice xmlns:v="urn:schemas-microsoft-com:vml" Requires="v">
                <p:oleObj spid="_x0000_s112025" name="Equation" r:id="rId3" imgW="876300" imgH="228600" progId="Equation.DSMT4">
                  <p:embed/>
                </p:oleObj>
              </mc:Choice>
              <mc:Fallback>
                <p:oleObj name="Equation" r:id="rId3" imgW="87630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657600"/>
                        <a:ext cx="1752599" cy="457352"/>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78026324"/>
              </p:ext>
            </p:extLst>
          </p:nvPr>
        </p:nvGraphicFramePr>
        <p:xfrm>
          <a:off x="1219201" y="3124200"/>
          <a:ext cx="2438399" cy="457419"/>
        </p:xfrm>
        <a:graphic>
          <a:graphicData uri="http://schemas.openxmlformats.org/presentationml/2006/ole">
            <mc:AlternateContent xmlns:mc="http://schemas.openxmlformats.org/markup-compatibility/2006">
              <mc:Choice xmlns:v="urn:schemas-microsoft-com:vml" Requires="v">
                <p:oleObj spid="_x0000_s112026" name="Equation" r:id="rId5" imgW="1218960" imgH="228600" progId="Equation.DSMT4">
                  <p:embed/>
                </p:oleObj>
              </mc:Choice>
              <mc:Fallback>
                <p:oleObj name="Equation" r:id="rId5" imgW="1218960" imgH="228600" progId="Equation.DSMT4">
                  <p:embed/>
                  <p:pic>
                    <p:nvPicPr>
                      <p:cNvPr id="0" name="Object 4"/>
                      <p:cNvPicPr>
                        <a:picLocks noChangeAspect="1" noChangeArrowheads="1"/>
                      </p:cNvPicPr>
                      <p:nvPr/>
                    </p:nvPicPr>
                    <p:blipFill>
                      <a:blip r:embed="rId6"/>
                      <a:srcRect/>
                      <a:stretch>
                        <a:fillRect/>
                      </a:stretch>
                    </p:blipFill>
                    <p:spPr bwMode="auto">
                      <a:xfrm>
                        <a:off x="1219201" y="3124200"/>
                        <a:ext cx="2438399" cy="457419"/>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75510267"/>
              </p:ext>
            </p:extLst>
          </p:nvPr>
        </p:nvGraphicFramePr>
        <p:xfrm>
          <a:off x="1219200" y="4191000"/>
          <a:ext cx="3733800" cy="1116108"/>
        </p:xfrm>
        <a:graphic>
          <a:graphicData uri="http://schemas.openxmlformats.org/presentationml/2006/ole">
            <mc:AlternateContent xmlns:mc="http://schemas.openxmlformats.org/markup-compatibility/2006">
              <mc:Choice xmlns:v="urn:schemas-microsoft-com:vml" Requires="v">
                <p:oleObj spid="_x0000_s112027" name="Equation" r:id="rId7" imgW="2209680" imgH="660240" progId="Equation.DSMT4">
                  <p:embed/>
                </p:oleObj>
              </mc:Choice>
              <mc:Fallback>
                <p:oleObj name="Equation" r:id="rId7" imgW="2209680" imgH="660240" progId="Equation.DSMT4">
                  <p:embed/>
                  <p:pic>
                    <p:nvPicPr>
                      <p:cNvPr id="0" name="Object 4"/>
                      <p:cNvPicPr>
                        <a:picLocks noChangeAspect="1" noChangeArrowheads="1"/>
                      </p:cNvPicPr>
                      <p:nvPr/>
                    </p:nvPicPr>
                    <p:blipFill>
                      <a:blip r:embed="rId8"/>
                      <a:srcRect/>
                      <a:stretch>
                        <a:fillRect/>
                      </a:stretch>
                    </p:blipFill>
                    <p:spPr bwMode="auto">
                      <a:xfrm>
                        <a:off x="1219200" y="4191000"/>
                        <a:ext cx="3733800" cy="1116108"/>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18671136"/>
              </p:ext>
            </p:extLst>
          </p:nvPr>
        </p:nvGraphicFramePr>
        <p:xfrm>
          <a:off x="1219200" y="5410200"/>
          <a:ext cx="3219450" cy="730250"/>
        </p:xfrm>
        <a:graphic>
          <a:graphicData uri="http://schemas.openxmlformats.org/presentationml/2006/ole">
            <mc:AlternateContent xmlns:mc="http://schemas.openxmlformats.org/markup-compatibility/2006">
              <mc:Choice xmlns:v="urn:schemas-microsoft-com:vml" Requires="v">
                <p:oleObj spid="_x0000_s112028" name="Equation" r:id="rId9" imgW="1904760" imgH="431640" progId="Equation.DSMT4">
                  <p:embed/>
                </p:oleObj>
              </mc:Choice>
              <mc:Fallback>
                <p:oleObj name="Equation" r:id="rId9" imgW="1904760" imgH="431640" progId="Equation.DSMT4">
                  <p:embed/>
                  <p:pic>
                    <p:nvPicPr>
                      <p:cNvPr id="0" name="Object 6"/>
                      <p:cNvPicPr>
                        <a:picLocks noChangeAspect="1" noChangeArrowheads="1"/>
                      </p:cNvPicPr>
                      <p:nvPr/>
                    </p:nvPicPr>
                    <p:blipFill>
                      <a:blip r:embed="rId10"/>
                      <a:srcRect/>
                      <a:stretch>
                        <a:fillRect/>
                      </a:stretch>
                    </p:blipFill>
                    <p:spPr bwMode="auto">
                      <a:xfrm>
                        <a:off x="1219200" y="5410200"/>
                        <a:ext cx="3219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5297214" y="4114800"/>
            <a:ext cx="3581400" cy="2308324"/>
          </a:xfrm>
          <a:prstGeom prst="rect">
            <a:avLst/>
          </a:prstGeom>
          <a:solidFill>
            <a:schemeClr val="accent1"/>
          </a:solidFill>
        </p:spPr>
        <p:txBody>
          <a:bodyPr wrap="square" rtlCol="0">
            <a:spAutoFit/>
          </a:bodyPr>
          <a:lstStyle/>
          <a:p>
            <a:r>
              <a:rPr lang="en-US" sz="2400" dirty="0"/>
              <a:t>Superscript h indicates values on surface in front of collector; </a:t>
            </a:r>
            <a:r>
              <a:rPr lang="en-US" sz="2400" dirty="0">
                <a:latin typeface="Symbol" panose="05050102010706020507" pitchFamily="18" charset="2"/>
              </a:rPr>
              <a:t>r</a:t>
            </a:r>
            <a:r>
              <a:rPr lang="en-US" sz="2400" dirty="0"/>
              <a:t> is estimates reflectivity of surface, ranging from 0.8 for snow to 0.1 for dark shingles</a:t>
            </a:r>
          </a:p>
        </p:txBody>
      </p:sp>
      <p:sp>
        <p:nvSpPr>
          <p:cNvPr id="10" name="TextBox 9"/>
          <p:cNvSpPr txBox="1"/>
          <p:nvPr/>
        </p:nvSpPr>
        <p:spPr>
          <a:xfrm>
            <a:off x="4267200" y="3200400"/>
            <a:ext cx="3496470" cy="830997"/>
          </a:xfrm>
          <a:prstGeom prst="rect">
            <a:avLst/>
          </a:prstGeom>
          <a:solidFill>
            <a:schemeClr val="accent1"/>
          </a:solidFill>
        </p:spPr>
        <p:txBody>
          <a:bodyPr wrap="none" rtlCol="0">
            <a:spAutoFit/>
          </a:bodyPr>
          <a:lstStyle/>
          <a:p>
            <a:r>
              <a:rPr lang="en-US" sz="2400" dirty="0">
                <a:latin typeface="Symbol" panose="05050102010706020507" pitchFamily="18" charset="2"/>
              </a:rPr>
              <a:t>q</a:t>
            </a:r>
            <a:r>
              <a:rPr lang="en-US" sz="2400" dirty="0"/>
              <a:t> is angle between sun and</a:t>
            </a:r>
            <a:br>
              <a:rPr lang="en-US" sz="2400" dirty="0"/>
            </a:br>
            <a:r>
              <a:rPr lang="en-US" sz="2400" dirty="0"/>
              <a:t>normal to collector</a:t>
            </a:r>
          </a:p>
        </p:txBody>
      </p:sp>
    </p:spTree>
    <p:extLst>
      <p:ext uri="{BB962C8B-B14F-4D97-AF65-F5344CB8AC3E}">
        <p14:creationId xmlns:p14="http://schemas.microsoft.com/office/powerpoint/2010/main" val="3692622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a More Accurate Model</a:t>
            </a:r>
          </a:p>
        </p:txBody>
      </p:sp>
      <p:sp>
        <p:nvSpPr>
          <p:cNvPr id="3" name="Content Placeholder 2"/>
          <p:cNvSpPr>
            <a:spLocks noGrp="1"/>
          </p:cNvSpPr>
          <p:nvPr>
            <p:ph idx="1"/>
          </p:nvPr>
        </p:nvSpPr>
        <p:spPr/>
        <p:txBody>
          <a:bodyPr/>
          <a:lstStyle/>
          <a:p>
            <a:r>
              <a:rPr lang="en-US" sz="2400" dirty="0"/>
              <a:t>The previous circuit is not realistic for analyzing shading effects (we’ll talk more about shading later)</a:t>
            </a:r>
          </a:p>
          <a:p>
            <a:r>
              <a:rPr lang="en-US" sz="2400" dirty="0"/>
              <a:t>Using this model, absolutely NO current can pass when one cell is shaded (I = 0)</a:t>
            </a:r>
          </a:p>
          <a:p>
            <a:endParaRPr lang="en-US" sz="2400" dirty="0"/>
          </a:p>
          <a:p>
            <a:endParaRPr lang="en-US" sz="2400" dirty="0"/>
          </a:p>
          <a:p>
            <a:endParaRPr lang="en-US" sz="2400" dirty="0"/>
          </a:p>
          <a:p>
            <a:endParaRPr lang="en-US" sz="2400" dirty="0"/>
          </a:p>
          <a:p>
            <a:endParaRPr lang="en-US" sz="2400"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05200"/>
            <a:ext cx="2050689" cy="28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449328"/>
            <a:ext cx="2730786" cy="28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102592"/>
            <a:ext cx="1866486" cy="362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29</a:t>
            </a:fld>
            <a:endParaRPr lang="en-US" dirty="0"/>
          </a:p>
        </p:txBody>
      </p:sp>
    </p:spTree>
    <p:extLst>
      <p:ext uri="{BB962C8B-B14F-4D97-AF65-F5344CB8AC3E}">
        <p14:creationId xmlns:p14="http://schemas.microsoft.com/office/powerpoint/2010/main" val="71092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362"/>
            <a:ext cx="4953000" cy="609600"/>
          </a:xfrm>
        </p:spPr>
        <p:txBody>
          <a:bodyPr/>
          <a:lstStyle/>
          <a:p>
            <a:r>
              <a:rPr lang="en-US" sz="3200" dirty="0"/>
              <a:t>PV Equivalent Circuit </a:t>
            </a:r>
          </a:p>
        </p:txBody>
      </p:sp>
      <p:sp>
        <p:nvSpPr>
          <p:cNvPr id="3" name="Content Placeholder 2"/>
          <p:cNvSpPr>
            <a:spLocks noGrp="1"/>
          </p:cNvSpPr>
          <p:nvPr>
            <p:ph idx="1"/>
          </p:nvPr>
        </p:nvSpPr>
        <p:spPr>
          <a:xfrm>
            <a:off x="152400" y="1524000"/>
            <a:ext cx="7315200" cy="4876800"/>
          </a:xfrm>
        </p:spPr>
        <p:txBody>
          <a:bodyPr/>
          <a:lstStyle/>
          <a:p>
            <a:r>
              <a:rPr lang="en-US" sz="2400" b="1" i="1" dirty="0">
                <a:solidFill>
                  <a:srgbClr val="0000FF"/>
                </a:solidFill>
              </a:rPr>
              <a:t>Shading</a:t>
            </a:r>
            <a:r>
              <a:rPr lang="en-US" sz="2400" dirty="0"/>
              <a:t> has a </a:t>
            </a:r>
            <a:r>
              <a:rPr lang="en-US" sz="2400" b="1" i="1" dirty="0">
                <a:solidFill>
                  <a:srgbClr val="0000FF"/>
                </a:solidFill>
              </a:rPr>
              <a:t>big impact </a:t>
            </a:r>
            <a:r>
              <a:rPr lang="en-US" sz="2400" dirty="0"/>
              <a:t>on solar cell power output… BUT it does not </a:t>
            </a:r>
            <a:r>
              <a:rPr lang="en-US" sz="2400" b="1" i="1" dirty="0">
                <a:solidFill>
                  <a:srgbClr val="0000FF"/>
                </a:solidFill>
              </a:rPr>
              <a:t>shutdown </a:t>
            </a:r>
            <a:r>
              <a:rPr lang="en-US" sz="2400" dirty="0"/>
              <a:t>energy conversion! </a:t>
            </a:r>
          </a:p>
          <a:p>
            <a:r>
              <a:rPr lang="en-US" sz="2400" b="1" dirty="0">
                <a:solidFill>
                  <a:srgbClr val="0000FF"/>
                </a:solidFill>
              </a:rPr>
              <a:t>Otherwise</a:t>
            </a:r>
            <a:r>
              <a:rPr lang="en-US" sz="2400" dirty="0"/>
              <a:t>, a single shaded cell would force a multi-cell module’s entire output to zero.</a:t>
            </a:r>
          </a:p>
          <a:p>
            <a:pPr>
              <a:spcBef>
                <a:spcPts val="1800"/>
              </a:spcBef>
            </a:pPr>
            <a:r>
              <a:rPr lang="en-US" sz="2400" dirty="0"/>
              <a:t>A more accurate model includes a </a:t>
            </a:r>
            <a:r>
              <a:rPr lang="en-US" sz="2400" b="1" i="1" dirty="0">
                <a:solidFill>
                  <a:srgbClr val="C00000"/>
                </a:solidFill>
              </a:rPr>
              <a:t>leakage resistance </a:t>
            </a:r>
            <a:r>
              <a:rPr lang="en-US" sz="2400" dirty="0"/>
              <a:t>R</a:t>
            </a:r>
            <a:r>
              <a:rPr lang="en-US" sz="2400" baseline="-25000" dirty="0"/>
              <a:t>P</a:t>
            </a:r>
            <a:r>
              <a:rPr lang="en-US" sz="2400" dirty="0"/>
              <a:t> in </a:t>
            </a:r>
            <a:r>
              <a:rPr lang="en-US" sz="2400" b="1" i="1" dirty="0">
                <a:solidFill>
                  <a:srgbClr val="0033CC"/>
                </a:solidFill>
              </a:rPr>
              <a:t>parallel</a:t>
            </a:r>
            <a:r>
              <a:rPr lang="en-US" sz="2400" dirty="0">
                <a:solidFill>
                  <a:srgbClr val="0033CC"/>
                </a:solidFill>
              </a:rPr>
              <a:t> </a:t>
            </a:r>
            <a:r>
              <a:rPr lang="en-US" sz="2400" dirty="0"/>
              <a:t>w/ the current source and ideal diode</a:t>
            </a:r>
          </a:p>
          <a:p>
            <a:pPr lvl="1"/>
            <a:r>
              <a:rPr lang="en-US" dirty="0"/>
              <a:t>R</a:t>
            </a:r>
            <a:r>
              <a:rPr lang="en-US" baseline="-25000" dirty="0"/>
              <a:t>P</a:t>
            </a:r>
            <a:r>
              <a:rPr lang="en-US" dirty="0"/>
              <a:t> is large:  ~ R</a:t>
            </a:r>
            <a:r>
              <a:rPr lang="en-US" baseline="-25000" dirty="0"/>
              <a:t>P</a:t>
            </a:r>
            <a:r>
              <a:rPr lang="en-US" dirty="0"/>
              <a:t> &gt; </a:t>
            </a:r>
            <a:r>
              <a:rPr lang="en-US" b="1" dirty="0">
                <a:solidFill>
                  <a:srgbClr val="0033CC"/>
                </a:solidFill>
              </a:rPr>
              <a:t>100 </a:t>
            </a:r>
          </a:p>
          <a:p>
            <a:pPr>
              <a:spcBef>
                <a:spcPts val="1200"/>
              </a:spcBef>
            </a:pPr>
            <a:r>
              <a:rPr lang="en-US" sz="2400" b="1" i="1" dirty="0">
                <a:solidFill>
                  <a:srgbClr val="0033CC"/>
                </a:solidFill>
              </a:rPr>
              <a:t>Series </a:t>
            </a:r>
            <a:r>
              <a:rPr lang="en-US" sz="2400" dirty="0"/>
              <a:t>resistance, R</a:t>
            </a:r>
            <a:r>
              <a:rPr lang="en-US" sz="2400" baseline="-25000" dirty="0"/>
              <a:t>S</a:t>
            </a:r>
            <a:r>
              <a:rPr lang="en-US" sz="2400" dirty="0"/>
              <a:t> , accounts for </a:t>
            </a:r>
            <a:r>
              <a:rPr lang="en-US" sz="2400" i="1" dirty="0"/>
              <a:t>V</a:t>
            </a:r>
            <a:r>
              <a:rPr lang="en-US" sz="2400" dirty="0"/>
              <a:t> </a:t>
            </a:r>
            <a:r>
              <a:rPr lang="en-US" sz="2000" dirty="0"/>
              <a:t>(terminal voltage) </a:t>
            </a:r>
            <a:r>
              <a:rPr lang="en-US" sz="2400" dirty="0"/>
              <a:t>being slightly smaller than </a:t>
            </a:r>
            <a:r>
              <a:rPr lang="en-US" sz="2400" i="1" dirty="0" err="1"/>
              <a:t>V</a:t>
            </a:r>
            <a:r>
              <a:rPr lang="en-US" sz="2400" i="1" baseline="-25000" dirty="0" err="1"/>
              <a:t>d</a:t>
            </a:r>
            <a:endParaRPr lang="en-US" i="1" baseline="-25000" dirty="0"/>
          </a:p>
          <a:p>
            <a:pPr lvl="1">
              <a:spcBef>
                <a:spcPts val="1200"/>
              </a:spcBef>
            </a:pPr>
            <a:r>
              <a:rPr lang="en-US" dirty="0"/>
              <a:t>R</a:t>
            </a:r>
            <a:r>
              <a:rPr lang="en-US" baseline="-25000" dirty="0"/>
              <a:t>S</a:t>
            </a:r>
            <a:r>
              <a:rPr lang="en-US" dirty="0"/>
              <a:t> is small:  ~ R</a:t>
            </a:r>
            <a:r>
              <a:rPr lang="en-US" baseline="-25000" dirty="0"/>
              <a:t>S</a:t>
            </a:r>
            <a:r>
              <a:rPr lang="en-US" dirty="0"/>
              <a:t> &lt; </a:t>
            </a:r>
            <a:r>
              <a:rPr lang="en-US" b="1" dirty="0">
                <a:solidFill>
                  <a:srgbClr val="0033CC"/>
                </a:solidFill>
              </a:rPr>
              <a:t>0.01 </a:t>
            </a:r>
            <a:endParaRPr lang="en-US" sz="2400" dirty="0"/>
          </a:p>
          <a:p>
            <a:endParaRPr lang="en-US" sz="2400" dirty="0"/>
          </a:p>
          <a:p>
            <a:endParaRPr lang="en-US" sz="2400"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30</a:t>
            </a:fld>
            <a:endParaRPr lang="en-US" dirty="0"/>
          </a:p>
        </p:txBody>
      </p:sp>
      <p:pic>
        <p:nvPicPr>
          <p:cNvPr id="5" name="Picture 4">
            <a:extLst>
              <a:ext uri="{FF2B5EF4-FFF2-40B4-BE49-F238E27FC236}">
                <a16:creationId xmlns:a16="http://schemas.microsoft.com/office/drawing/2014/main" id="{B5BC0EA9-5FBB-478C-9A8A-4C9705CA51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828800"/>
            <a:ext cx="1580338" cy="306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a:extLst>
              <a:ext uri="{FF2B5EF4-FFF2-40B4-BE49-F238E27FC236}">
                <a16:creationId xmlns:a16="http://schemas.microsoft.com/office/drawing/2014/main" id="{A7EA195A-48F3-4B95-94D8-0DE4C1FA0B01}"/>
              </a:ext>
            </a:extLst>
          </p:cNvPr>
          <p:cNvGraphicFramePr>
            <a:graphicFrameLocks noChangeAspect="1"/>
          </p:cNvGraphicFramePr>
          <p:nvPr>
            <p:extLst>
              <p:ext uri="{D42A27DB-BD31-4B8C-83A1-F6EECF244321}">
                <p14:modId xmlns:p14="http://schemas.microsoft.com/office/powerpoint/2010/main" val="2452374110"/>
              </p:ext>
            </p:extLst>
          </p:nvPr>
        </p:nvGraphicFramePr>
        <p:xfrm>
          <a:off x="4076700" y="5486400"/>
          <a:ext cx="381000" cy="607509"/>
        </p:xfrm>
        <a:graphic>
          <a:graphicData uri="http://schemas.openxmlformats.org/presentationml/2006/ole">
            <mc:AlternateContent xmlns:mc="http://schemas.openxmlformats.org/markup-compatibility/2006">
              <mc:Choice xmlns:v="urn:schemas-microsoft-com:vml" Requires="v">
                <p:oleObj spid="_x0000_s115738" name="Equation" r:id="rId4" imgW="520560" imgH="799920" progId="Equation.DSMT4">
                  <p:embed/>
                </p:oleObj>
              </mc:Choice>
              <mc:Fallback>
                <p:oleObj name="Equation" r:id="rId4" imgW="520560" imgH="799920" progId="Equation.DSMT4">
                  <p:embed/>
                  <p:pic>
                    <p:nvPicPr>
                      <p:cNvPr id="6" name="Object 5">
                        <a:extLst>
                          <a:ext uri="{FF2B5EF4-FFF2-40B4-BE49-F238E27FC236}">
                            <a16:creationId xmlns:a16="http://schemas.microsoft.com/office/drawing/2014/main" id="{684D1194-4F6A-4B68-82AE-23E361B53946}"/>
                          </a:ext>
                        </a:extLst>
                      </p:cNvPr>
                      <p:cNvPicPr/>
                      <p:nvPr/>
                    </p:nvPicPr>
                    <p:blipFill>
                      <a:blip r:embed="rId5"/>
                      <a:stretch>
                        <a:fillRect/>
                      </a:stretch>
                    </p:blipFill>
                    <p:spPr>
                      <a:xfrm>
                        <a:off x="4076700" y="5486400"/>
                        <a:ext cx="381000" cy="60750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DFCAFA0-1755-45D7-BF17-F9FD5C2ADAEA}"/>
              </a:ext>
            </a:extLst>
          </p:cNvPr>
          <p:cNvGraphicFramePr>
            <a:graphicFrameLocks noChangeAspect="1"/>
          </p:cNvGraphicFramePr>
          <p:nvPr>
            <p:extLst>
              <p:ext uri="{D42A27DB-BD31-4B8C-83A1-F6EECF244321}">
                <p14:modId xmlns:p14="http://schemas.microsoft.com/office/powerpoint/2010/main" val="1958846950"/>
              </p:ext>
            </p:extLst>
          </p:nvPr>
        </p:nvGraphicFramePr>
        <p:xfrm>
          <a:off x="3886200" y="4068721"/>
          <a:ext cx="381000" cy="607509"/>
        </p:xfrm>
        <a:graphic>
          <a:graphicData uri="http://schemas.openxmlformats.org/presentationml/2006/ole">
            <mc:AlternateContent xmlns:mc="http://schemas.openxmlformats.org/markup-compatibility/2006">
              <mc:Choice xmlns:v="urn:schemas-microsoft-com:vml" Requires="v">
                <p:oleObj spid="_x0000_s115739" name="Equation" r:id="rId6" imgW="520560" imgH="799920" progId="Equation.DSMT4">
                  <p:embed/>
                </p:oleObj>
              </mc:Choice>
              <mc:Fallback>
                <p:oleObj name="Equation" r:id="rId6" imgW="520560" imgH="799920" progId="Equation.DSMT4">
                  <p:embed/>
                  <p:pic>
                    <p:nvPicPr>
                      <p:cNvPr id="7" name="Object 6">
                        <a:extLst>
                          <a:ext uri="{FF2B5EF4-FFF2-40B4-BE49-F238E27FC236}">
                            <a16:creationId xmlns:a16="http://schemas.microsoft.com/office/drawing/2014/main" id="{A7EA195A-48F3-4B95-94D8-0DE4C1FA0B01}"/>
                          </a:ext>
                        </a:extLst>
                      </p:cNvPr>
                      <p:cNvPicPr/>
                      <p:nvPr/>
                    </p:nvPicPr>
                    <p:blipFill>
                      <a:blip r:embed="rId5"/>
                      <a:stretch>
                        <a:fillRect/>
                      </a:stretch>
                    </p:blipFill>
                    <p:spPr>
                      <a:xfrm>
                        <a:off x="3886200" y="4068721"/>
                        <a:ext cx="381000" cy="607509"/>
                      </a:xfrm>
                      <a:prstGeom prst="rect">
                        <a:avLst/>
                      </a:prstGeom>
                    </p:spPr>
                  </p:pic>
                </p:oleObj>
              </mc:Fallback>
            </mc:AlternateContent>
          </a:graphicData>
        </a:graphic>
      </p:graphicFrame>
    </p:spTree>
    <p:extLst>
      <p:ext uri="{BB962C8B-B14F-4D97-AF65-F5344CB8AC3E}">
        <p14:creationId xmlns:p14="http://schemas.microsoft.com/office/powerpoint/2010/main" val="935656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53"/>
          <p:cNvSpPr txBox="1">
            <a:spLocks noChangeArrowheads="1"/>
          </p:cNvSpPr>
          <p:nvPr/>
        </p:nvSpPr>
        <p:spPr bwMode="auto">
          <a:xfrm>
            <a:off x="6285658" y="3544665"/>
            <a:ext cx="89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25602" name="Title 1"/>
          <p:cNvSpPr>
            <a:spLocks noGrp="1"/>
          </p:cNvSpPr>
          <p:nvPr>
            <p:ph type="title"/>
          </p:nvPr>
        </p:nvSpPr>
        <p:spPr>
          <a:xfrm>
            <a:off x="250219" y="116470"/>
            <a:ext cx="8001000" cy="1066800"/>
          </a:xfrm>
        </p:spPr>
        <p:txBody>
          <a:bodyPr/>
          <a:lstStyle/>
          <a:p>
            <a:pPr eaLnBrk="1" hangingPunct="1"/>
            <a:r>
              <a:rPr lang="en-US" sz="3200" dirty="0"/>
              <a:t>PV Equivalent with Parallel Resistor</a:t>
            </a:r>
          </a:p>
        </p:txBody>
      </p:sp>
      <p:sp>
        <p:nvSpPr>
          <p:cNvPr id="25603" name="Content Placeholder 2"/>
          <p:cNvSpPr>
            <a:spLocks noGrp="1"/>
          </p:cNvSpPr>
          <p:nvPr>
            <p:ph idx="1"/>
          </p:nvPr>
        </p:nvSpPr>
        <p:spPr>
          <a:xfrm>
            <a:off x="457200" y="1371600"/>
            <a:ext cx="8001000" cy="5181600"/>
          </a:xfrm>
        </p:spPr>
        <p:txBody>
          <a:bodyPr/>
          <a:lstStyle/>
          <a:p>
            <a:pPr eaLnBrk="1" hangingPunct="1"/>
            <a:r>
              <a:rPr lang="en-US" sz="2400" dirty="0"/>
              <a:t>From KCL:</a:t>
            </a:r>
            <a:endParaRPr lang="en-US" sz="2400" baseline="-25000" dirty="0"/>
          </a:p>
          <a:p>
            <a:pPr eaLnBrk="1" hangingPunct="1"/>
            <a:endParaRPr lang="en-US" sz="2400" baseline="-25000" dirty="0"/>
          </a:p>
          <a:p>
            <a:pPr eaLnBrk="1" hangingPunct="1"/>
            <a:endParaRPr lang="en-US" sz="2400" baseline="-25000" dirty="0"/>
          </a:p>
          <a:p>
            <a:pPr eaLnBrk="1" hangingPunct="1"/>
            <a:endParaRPr lang="en-US" sz="2400" baseline="-25000" dirty="0"/>
          </a:p>
          <a:p>
            <a:pPr eaLnBrk="1" hangingPunct="1"/>
            <a:endParaRPr lang="en-US" sz="2400" baseline="-25000" dirty="0"/>
          </a:p>
          <a:p>
            <a:pPr eaLnBrk="1" hangingPunct="1"/>
            <a:endParaRPr lang="en-US" sz="2400" baseline="-25000" dirty="0"/>
          </a:p>
          <a:p>
            <a:pPr eaLnBrk="1" hangingPunct="1"/>
            <a:endParaRPr lang="en-US" sz="2400" baseline="-25000" dirty="0"/>
          </a:p>
          <a:p>
            <a:pPr eaLnBrk="1" hangingPunct="1"/>
            <a:endParaRPr lang="en-US" sz="2400" baseline="-25000" dirty="0"/>
          </a:p>
          <a:p>
            <a:pPr eaLnBrk="1" hangingPunct="1"/>
            <a:endParaRPr lang="en-US" sz="2400" baseline="-25000" dirty="0"/>
          </a:p>
          <a:p>
            <a:pPr eaLnBrk="1" hangingPunct="1"/>
            <a:endParaRPr lang="en-US" sz="2400" dirty="0"/>
          </a:p>
          <a:p>
            <a:pPr eaLnBrk="1" hangingPunct="1"/>
            <a:endParaRPr lang="en-US" sz="2400" dirty="0"/>
          </a:p>
          <a:p>
            <a:pPr eaLnBrk="1" hangingPunct="1"/>
            <a:r>
              <a:rPr lang="en-US" sz="2400" dirty="0"/>
              <a:t>For any </a:t>
            </a:r>
            <a:r>
              <a:rPr lang="en-US" sz="2400" i="1" dirty="0"/>
              <a:t>V</a:t>
            </a:r>
            <a:r>
              <a:rPr lang="en-US" sz="2400" dirty="0"/>
              <a:t>,  adding </a:t>
            </a:r>
            <a:r>
              <a:rPr lang="en-US" sz="2400" dirty="0" err="1"/>
              <a:t>R</a:t>
            </a:r>
            <a:r>
              <a:rPr lang="en-US" sz="2400" baseline="-25000" dirty="0" err="1"/>
              <a:t>p</a:t>
            </a:r>
            <a:r>
              <a:rPr lang="en-US" sz="2400" dirty="0"/>
              <a:t> </a:t>
            </a:r>
            <a:r>
              <a:rPr lang="en-US" sz="1800" dirty="0"/>
              <a:t>(parallel leakage resistance) </a:t>
            </a:r>
            <a:r>
              <a:rPr lang="en-US" sz="2400" dirty="0"/>
              <a:t>reduces </a:t>
            </a:r>
            <a:r>
              <a:rPr lang="en-US" sz="2400" i="1" dirty="0"/>
              <a:t>I  </a:t>
            </a:r>
            <a:r>
              <a:rPr lang="en-US" sz="2400" dirty="0"/>
              <a:t>by </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p:txBody>
      </p:sp>
      <p:graphicFrame>
        <p:nvGraphicFramePr>
          <p:cNvPr id="25605" name="Object 2"/>
          <p:cNvGraphicFramePr>
            <a:graphicFrameLocks noChangeAspect="1"/>
          </p:cNvGraphicFramePr>
          <p:nvPr>
            <p:extLst>
              <p:ext uri="{D42A27DB-BD31-4B8C-83A1-F6EECF244321}">
                <p14:modId xmlns:p14="http://schemas.microsoft.com/office/powerpoint/2010/main" val="1235547153"/>
              </p:ext>
            </p:extLst>
          </p:nvPr>
        </p:nvGraphicFramePr>
        <p:xfrm>
          <a:off x="1437858" y="2696475"/>
          <a:ext cx="2938462" cy="971550"/>
        </p:xfrm>
        <a:graphic>
          <a:graphicData uri="http://schemas.openxmlformats.org/presentationml/2006/ole">
            <mc:AlternateContent xmlns:mc="http://schemas.openxmlformats.org/markup-compatibility/2006">
              <mc:Choice xmlns:v="urn:schemas-microsoft-com:vml" Requires="v">
                <p:oleObj spid="_x0000_s104613" name="Equation" r:id="rId4" imgW="1307880" imgH="431640" progId="Equation.DSMT4">
                  <p:embed/>
                </p:oleObj>
              </mc:Choice>
              <mc:Fallback>
                <p:oleObj name="Equation" r:id="rId4" imgW="1307880" imgH="431640" progId="Equation.DSMT4">
                  <p:embed/>
                  <p:pic>
                    <p:nvPicPr>
                      <p:cNvPr id="0" name=""/>
                      <p:cNvPicPr>
                        <a:picLocks noChangeAspect="1" noChangeArrowheads="1"/>
                      </p:cNvPicPr>
                      <p:nvPr/>
                    </p:nvPicPr>
                    <p:blipFill>
                      <a:blip r:embed="rId5"/>
                      <a:srcRect/>
                      <a:stretch>
                        <a:fillRect/>
                      </a:stretch>
                    </p:blipFill>
                    <p:spPr bwMode="auto">
                      <a:xfrm>
                        <a:off x="1437858" y="2696475"/>
                        <a:ext cx="29384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10"/>
          <p:cNvGrpSpPr>
            <a:grpSpLocks noChangeAspect="1"/>
          </p:cNvGrpSpPr>
          <p:nvPr/>
        </p:nvGrpSpPr>
        <p:grpSpPr bwMode="auto">
          <a:xfrm>
            <a:off x="4440632" y="2937960"/>
            <a:ext cx="4367465" cy="1730375"/>
            <a:chOff x="906" y="2256"/>
            <a:chExt cx="4290" cy="1815"/>
          </a:xfrm>
        </p:grpSpPr>
        <p:sp>
          <p:nvSpPr>
            <p:cNvPr id="26" name="Rectangle 11"/>
            <p:cNvSpPr>
              <a:spLocks noChangeAspect="1" noChangeArrowheads="1"/>
            </p:cNvSpPr>
            <p:nvPr/>
          </p:nvSpPr>
          <p:spPr bwMode="auto">
            <a:xfrm>
              <a:off x="1827" y="2304"/>
              <a:ext cx="2937" cy="17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7" name="Line 16"/>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 name="Group 17"/>
            <p:cNvGrpSpPr>
              <a:grpSpLocks noChangeAspect="1"/>
            </p:cNvGrpSpPr>
            <p:nvPr/>
          </p:nvGrpSpPr>
          <p:grpSpPr bwMode="auto">
            <a:xfrm flipV="1">
              <a:off x="2314" y="3002"/>
              <a:ext cx="384" cy="332"/>
              <a:chOff x="1680" y="1488"/>
              <a:chExt cx="384" cy="332"/>
            </a:xfrm>
          </p:grpSpPr>
          <p:sp>
            <p:nvSpPr>
              <p:cNvPr id="50" name="AutoShape 18"/>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a:p>
            </p:txBody>
          </p:sp>
          <p:sp>
            <p:nvSpPr>
              <p:cNvPr id="51" name="Line 19"/>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 name="Group 23"/>
            <p:cNvGrpSpPr>
              <a:grpSpLocks noChangeAspect="1"/>
            </p:cNvGrpSpPr>
            <p:nvPr/>
          </p:nvGrpSpPr>
          <p:grpSpPr bwMode="auto">
            <a:xfrm rot="-5400000">
              <a:off x="4425" y="3056"/>
              <a:ext cx="672" cy="224"/>
              <a:chOff x="1792" y="2923"/>
              <a:chExt cx="672" cy="224"/>
            </a:xfrm>
          </p:grpSpPr>
          <p:sp>
            <p:nvSpPr>
              <p:cNvPr id="46" name="Rectangle 24"/>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47" name="Freeform 25"/>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 name="Line 26"/>
            <p:cNvSpPr>
              <a:spLocks noChangeAspect="1" noChangeShapeType="1"/>
            </p:cNvSpPr>
            <p:nvPr/>
          </p:nvSpPr>
          <p:spPr bwMode="auto">
            <a:xfrm>
              <a:off x="3436" y="230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2" name="Group 27"/>
            <p:cNvGrpSpPr>
              <a:grpSpLocks noChangeAspect="1"/>
            </p:cNvGrpSpPr>
            <p:nvPr/>
          </p:nvGrpSpPr>
          <p:grpSpPr bwMode="auto">
            <a:xfrm rot="-5400000">
              <a:off x="3100" y="3056"/>
              <a:ext cx="672" cy="224"/>
              <a:chOff x="1792" y="2923"/>
              <a:chExt cx="672" cy="224"/>
            </a:xfrm>
          </p:grpSpPr>
          <p:sp>
            <p:nvSpPr>
              <p:cNvPr id="44" name="Rectangle 28"/>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45" name="Freeform 29"/>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3" name="Text Box 30"/>
            <p:cNvSpPr txBox="1">
              <a:spLocks noChangeAspect="1" noChangeArrowheads="1"/>
            </p:cNvSpPr>
            <p:nvPr/>
          </p:nvSpPr>
          <p:spPr bwMode="auto">
            <a:xfrm rot="-5400000">
              <a:off x="454" y="2898"/>
              <a:ext cx="144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Photocurrent source</a:t>
              </a:r>
            </a:p>
          </p:txBody>
        </p:sp>
        <p:sp>
          <p:nvSpPr>
            <p:cNvPr id="35" name="Text Box 32"/>
            <p:cNvSpPr txBox="1">
              <a:spLocks noChangeAspect="1" noChangeArrowheads="1"/>
            </p:cNvSpPr>
            <p:nvPr/>
          </p:nvSpPr>
          <p:spPr bwMode="auto">
            <a:xfrm>
              <a:off x="3504" y="2979"/>
              <a:ext cx="50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b="1" dirty="0">
                  <a:solidFill>
                    <a:srgbClr val="0033CC"/>
                  </a:solidFill>
                  <a:latin typeface="Helvetica" charset="0"/>
                </a:rPr>
                <a:t>R</a:t>
              </a:r>
              <a:r>
                <a:rPr lang="en-US" sz="1800" b="1" baseline="-25000" dirty="0">
                  <a:solidFill>
                    <a:srgbClr val="0033CC"/>
                  </a:solidFill>
                  <a:latin typeface="Helvetica" charset="0"/>
                </a:rPr>
                <a:t>P</a:t>
              </a:r>
            </a:p>
          </p:txBody>
        </p:sp>
        <p:sp>
          <p:nvSpPr>
            <p:cNvPr id="36" name="Text Box 33"/>
            <p:cNvSpPr txBox="1">
              <a:spLocks noChangeAspect="1" noChangeArrowheads="1"/>
            </p:cNvSpPr>
            <p:nvPr/>
          </p:nvSpPr>
          <p:spPr bwMode="auto">
            <a:xfrm rot="-5400000">
              <a:off x="4673" y="2946"/>
              <a:ext cx="7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Load</a:t>
              </a:r>
            </a:p>
          </p:txBody>
        </p:sp>
        <p:sp>
          <p:nvSpPr>
            <p:cNvPr id="38" name="Oval 35"/>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39" name="Oval 36"/>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40" name="Oval 37"/>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41" name="Oval 38"/>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43" name="Text Box 40"/>
            <p:cNvSpPr txBox="1">
              <a:spLocks noChangeAspect="1" noChangeArrowheads="1"/>
            </p:cNvSpPr>
            <p:nvPr/>
          </p:nvSpPr>
          <p:spPr bwMode="auto">
            <a:xfrm rot="16200000">
              <a:off x="3634" y="2907"/>
              <a:ext cx="7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dirty="0">
                  <a:latin typeface="Helvetica" charset="0"/>
                </a:rPr>
                <a:t>(maximize)</a:t>
              </a:r>
            </a:p>
          </p:txBody>
        </p:sp>
      </p:grpSp>
      <p:sp>
        <p:nvSpPr>
          <p:cNvPr id="25" name="Text Box 41"/>
          <p:cNvSpPr txBox="1">
            <a:spLocks noChangeArrowheads="1"/>
          </p:cNvSpPr>
          <p:nvPr/>
        </p:nvSpPr>
        <p:spPr bwMode="auto">
          <a:xfrm>
            <a:off x="5550013" y="1458392"/>
            <a:ext cx="2244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dirty="0">
                <a:latin typeface="Helvetica" charset="0"/>
              </a:rPr>
              <a:t>Parallel-Only</a:t>
            </a:r>
          </a:p>
        </p:txBody>
      </p:sp>
      <p:sp>
        <p:nvSpPr>
          <p:cNvPr id="56" name="Rectangle 51"/>
          <p:cNvSpPr>
            <a:spLocks noChangeArrowheads="1"/>
          </p:cNvSpPr>
          <p:nvPr/>
        </p:nvSpPr>
        <p:spPr bwMode="auto">
          <a:xfrm>
            <a:off x="5263308" y="3511048"/>
            <a:ext cx="228600" cy="500062"/>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57" name="Straight Arrow Connector 52"/>
          <p:cNvCxnSpPr>
            <a:cxnSpLocks noChangeShapeType="1"/>
          </p:cNvCxnSpPr>
          <p:nvPr/>
        </p:nvCxnSpPr>
        <p:spPr bwMode="auto">
          <a:xfrm>
            <a:off x="5377608" y="3603123"/>
            <a:ext cx="0" cy="309562"/>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58" name="TextBox 52"/>
          <p:cNvSpPr txBox="1">
            <a:spLocks noChangeArrowheads="1"/>
          </p:cNvSpPr>
          <p:nvPr/>
        </p:nvSpPr>
        <p:spPr bwMode="auto">
          <a:xfrm>
            <a:off x="4766421" y="3345948"/>
            <a:ext cx="65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r>
              <a:rPr lang="en-US" sz="2400" b="1" baseline="-25000"/>
              <a:t>SC</a:t>
            </a:r>
          </a:p>
        </p:txBody>
      </p:sp>
      <p:sp>
        <p:nvSpPr>
          <p:cNvPr id="59" name="Oval 36"/>
          <p:cNvSpPr>
            <a:spLocks noChangeAspect="1" noChangeArrowheads="1"/>
          </p:cNvSpPr>
          <p:nvPr/>
        </p:nvSpPr>
        <p:spPr bwMode="auto">
          <a:xfrm>
            <a:off x="8303371" y="2912560"/>
            <a:ext cx="92075"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60" name="Oval 37"/>
          <p:cNvSpPr>
            <a:spLocks noChangeAspect="1" noChangeArrowheads="1"/>
          </p:cNvSpPr>
          <p:nvPr/>
        </p:nvSpPr>
        <p:spPr bwMode="auto">
          <a:xfrm>
            <a:off x="8306546" y="4560385"/>
            <a:ext cx="90487"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cxnSp>
        <p:nvCxnSpPr>
          <p:cNvPr id="61" name="Straight Arrow Connector 59"/>
          <p:cNvCxnSpPr>
            <a:cxnSpLocks noChangeShapeType="1"/>
          </p:cNvCxnSpPr>
          <p:nvPr/>
        </p:nvCxnSpPr>
        <p:spPr bwMode="auto">
          <a:xfrm>
            <a:off x="7373655" y="2886534"/>
            <a:ext cx="5254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 name="TextBox 52"/>
          <p:cNvSpPr txBox="1">
            <a:spLocks noChangeArrowheads="1"/>
          </p:cNvSpPr>
          <p:nvPr/>
        </p:nvSpPr>
        <p:spPr bwMode="auto">
          <a:xfrm>
            <a:off x="7444533" y="2424572"/>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p>
        </p:txBody>
      </p:sp>
      <p:sp>
        <p:nvSpPr>
          <p:cNvPr id="63" name="TextBox 53"/>
          <p:cNvSpPr txBox="1">
            <a:spLocks noChangeArrowheads="1"/>
          </p:cNvSpPr>
          <p:nvPr/>
        </p:nvSpPr>
        <p:spPr bwMode="auto">
          <a:xfrm>
            <a:off x="7803544" y="3578034"/>
            <a:ext cx="89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V</a:t>
            </a:r>
            <a:endParaRPr lang="en-US" sz="2400" b="1" baseline="-25000" dirty="0"/>
          </a:p>
        </p:txBody>
      </p:sp>
      <p:sp>
        <p:nvSpPr>
          <p:cNvPr id="64" name="TextBox 54"/>
          <p:cNvSpPr txBox="1">
            <a:spLocks noChangeArrowheads="1"/>
          </p:cNvSpPr>
          <p:nvPr/>
        </p:nvSpPr>
        <p:spPr bwMode="auto">
          <a:xfrm>
            <a:off x="7825533" y="303956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65" name="TextBox 55"/>
          <p:cNvSpPr txBox="1">
            <a:spLocks noChangeArrowheads="1"/>
          </p:cNvSpPr>
          <p:nvPr/>
        </p:nvSpPr>
        <p:spPr bwMode="auto">
          <a:xfrm>
            <a:off x="7876333" y="394443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67" name="TextBox 54"/>
          <p:cNvSpPr txBox="1">
            <a:spLocks noChangeArrowheads="1"/>
          </p:cNvSpPr>
          <p:nvPr/>
        </p:nvSpPr>
        <p:spPr bwMode="auto">
          <a:xfrm>
            <a:off x="6149133" y="303956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68" name="TextBox 55"/>
          <p:cNvSpPr txBox="1">
            <a:spLocks noChangeArrowheads="1"/>
          </p:cNvSpPr>
          <p:nvPr/>
        </p:nvSpPr>
        <p:spPr bwMode="auto">
          <a:xfrm>
            <a:off x="6199933" y="394443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69" name="TextBox 52"/>
          <p:cNvSpPr txBox="1">
            <a:spLocks noChangeArrowheads="1"/>
          </p:cNvSpPr>
          <p:nvPr/>
        </p:nvSpPr>
        <p:spPr bwMode="auto">
          <a:xfrm>
            <a:off x="5539533" y="3096710"/>
            <a:ext cx="655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d</a:t>
            </a:r>
          </a:p>
        </p:txBody>
      </p:sp>
      <p:cxnSp>
        <p:nvCxnSpPr>
          <p:cNvPr id="70" name="Straight Arrow Connector 59"/>
          <p:cNvCxnSpPr>
            <a:cxnSpLocks noChangeShapeType="1"/>
          </p:cNvCxnSpPr>
          <p:nvPr/>
        </p:nvCxnSpPr>
        <p:spPr bwMode="auto">
          <a:xfrm>
            <a:off x="5920533" y="3172910"/>
            <a:ext cx="0" cy="406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3" name="Text Box 6"/>
          <p:cNvSpPr txBox="1">
            <a:spLocks noChangeArrowheads="1"/>
          </p:cNvSpPr>
          <p:nvPr/>
        </p:nvSpPr>
        <p:spPr bwMode="auto">
          <a:xfrm>
            <a:off x="359330" y="3883206"/>
            <a:ext cx="3544887" cy="646331"/>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dirty="0">
                <a:latin typeface="Helvetica" charset="0"/>
              </a:rPr>
              <a:t>Shunt resistance drops some current (reduces output current)</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31</a:t>
            </a:fld>
            <a:endParaRPr lang="en-US" dirty="0"/>
          </a:p>
        </p:txBody>
      </p:sp>
      <p:graphicFrame>
        <p:nvGraphicFramePr>
          <p:cNvPr id="3" name="Object 2">
            <a:extLst>
              <a:ext uri="{FF2B5EF4-FFF2-40B4-BE49-F238E27FC236}">
                <a16:creationId xmlns:a16="http://schemas.microsoft.com/office/drawing/2014/main" id="{A2AF8B24-4941-4AF4-917E-F9CA85E9E2F3}"/>
              </a:ext>
            </a:extLst>
          </p:cNvPr>
          <p:cNvGraphicFramePr>
            <a:graphicFrameLocks noChangeAspect="1"/>
          </p:cNvGraphicFramePr>
          <p:nvPr>
            <p:extLst>
              <p:ext uri="{D42A27DB-BD31-4B8C-83A1-F6EECF244321}">
                <p14:modId xmlns:p14="http://schemas.microsoft.com/office/powerpoint/2010/main" val="3188980070"/>
              </p:ext>
            </p:extLst>
          </p:nvPr>
        </p:nvGraphicFramePr>
        <p:xfrm>
          <a:off x="1463274" y="2107131"/>
          <a:ext cx="2580371" cy="589344"/>
        </p:xfrm>
        <a:graphic>
          <a:graphicData uri="http://schemas.openxmlformats.org/presentationml/2006/ole">
            <mc:AlternateContent xmlns:mc="http://schemas.openxmlformats.org/markup-compatibility/2006">
              <mc:Choice xmlns:v="urn:schemas-microsoft-com:vml" Requires="v">
                <p:oleObj spid="_x0000_s104614" name="Equation" r:id="rId6" imgW="2057400" imgH="469800" progId="Equation.DSMT4">
                  <p:embed/>
                </p:oleObj>
              </mc:Choice>
              <mc:Fallback>
                <p:oleObj name="Equation" r:id="rId6" imgW="2057400" imgH="469800" progId="Equation.DSMT4">
                  <p:embed/>
                  <p:pic>
                    <p:nvPicPr>
                      <p:cNvPr id="0" name=""/>
                      <p:cNvPicPr/>
                      <p:nvPr/>
                    </p:nvPicPr>
                    <p:blipFill>
                      <a:blip r:embed="rId7"/>
                      <a:stretch>
                        <a:fillRect/>
                      </a:stretch>
                    </p:blipFill>
                    <p:spPr>
                      <a:xfrm>
                        <a:off x="1463274" y="2107131"/>
                        <a:ext cx="2580371" cy="58934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581F777-9EA0-4719-B13D-E1D9436881A6}"/>
              </a:ext>
            </a:extLst>
          </p:cNvPr>
          <p:cNvGraphicFramePr>
            <a:graphicFrameLocks noChangeAspect="1"/>
          </p:cNvGraphicFramePr>
          <p:nvPr>
            <p:extLst>
              <p:ext uri="{D42A27DB-BD31-4B8C-83A1-F6EECF244321}">
                <p14:modId xmlns:p14="http://schemas.microsoft.com/office/powerpoint/2010/main" val="3414323642"/>
              </p:ext>
            </p:extLst>
          </p:nvPr>
        </p:nvGraphicFramePr>
        <p:xfrm>
          <a:off x="1260314" y="5472448"/>
          <a:ext cx="405919" cy="755461"/>
        </p:xfrm>
        <a:graphic>
          <a:graphicData uri="http://schemas.openxmlformats.org/presentationml/2006/ole">
            <mc:AlternateContent xmlns:mc="http://schemas.openxmlformats.org/markup-compatibility/2006">
              <mc:Choice xmlns:v="urn:schemas-microsoft-com:vml" Requires="v">
                <p:oleObj spid="_x0000_s104615" name="Equation" r:id="rId8" imgW="457200" imgH="850680" progId="Equation.DSMT4">
                  <p:embed/>
                </p:oleObj>
              </mc:Choice>
              <mc:Fallback>
                <p:oleObj name="Equation" r:id="rId8" imgW="457200" imgH="850680" progId="Equation.DSMT4">
                  <p:embed/>
                  <p:pic>
                    <p:nvPicPr>
                      <p:cNvPr id="0" name=""/>
                      <p:cNvPicPr/>
                      <p:nvPr/>
                    </p:nvPicPr>
                    <p:blipFill>
                      <a:blip r:embed="rId9"/>
                      <a:stretch>
                        <a:fillRect/>
                      </a:stretch>
                    </p:blipFill>
                    <p:spPr>
                      <a:xfrm>
                        <a:off x="1260314" y="5472448"/>
                        <a:ext cx="405919" cy="755461"/>
                      </a:xfrm>
                      <a:prstGeom prst="rect">
                        <a:avLst/>
                      </a:prstGeom>
                    </p:spPr>
                  </p:pic>
                </p:oleObj>
              </mc:Fallback>
            </mc:AlternateContent>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6" y="217315"/>
            <a:ext cx="6902162" cy="762000"/>
          </a:xfrm>
        </p:spPr>
        <p:txBody>
          <a:bodyPr/>
          <a:lstStyle/>
          <a:p>
            <a:r>
              <a:rPr lang="en-US" sz="3200" dirty="0"/>
              <a:t>PV Equivalent with Series Resistor</a:t>
            </a:r>
          </a:p>
        </p:txBody>
      </p:sp>
      <p:sp>
        <p:nvSpPr>
          <p:cNvPr id="3" name="Content Placeholder 2"/>
          <p:cNvSpPr>
            <a:spLocks noGrp="1"/>
          </p:cNvSpPr>
          <p:nvPr>
            <p:ph idx="1"/>
          </p:nvPr>
        </p:nvSpPr>
        <p:spPr>
          <a:xfrm>
            <a:off x="457200" y="1371600"/>
            <a:ext cx="8001000" cy="5105400"/>
          </a:xfrm>
        </p:spPr>
        <p:txBody>
          <a:bodyPr/>
          <a:lstStyle/>
          <a:p>
            <a:r>
              <a:rPr lang="en-US" dirty="0"/>
              <a:t>Add </a:t>
            </a:r>
            <a:r>
              <a:rPr lang="en-US" b="1" i="1" dirty="0">
                <a:solidFill>
                  <a:srgbClr val="0000FF"/>
                </a:solidFill>
              </a:rPr>
              <a:t>series</a:t>
            </a:r>
            <a:r>
              <a:rPr lang="en-US" dirty="0"/>
              <a:t> resistance </a:t>
            </a:r>
            <a:r>
              <a:rPr lang="en-US" dirty="0" err="1"/>
              <a:t>R</a:t>
            </a:r>
            <a:r>
              <a:rPr lang="en-US" baseline="-25000" dirty="0" err="1"/>
              <a:t>s</a:t>
            </a:r>
            <a:r>
              <a:rPr lang="en-US" dirty="0"/>
              <a:t> due to </a:t>
            </a:r>
          </a:p>
          <a:p>
            <a:pPr lvl="1"/>
            <a:r>
              <a:rPr lang="en-US" dirty="0"/>
              <a:t>contact resistance between cell and wires </a:t>
            </a:r>
          </a:p>
          <a:p>
            <a:pPr lvl="1"/>
            <a:r>
              <a:rPr lang="en-US" dirty="0"/>
              <a:t>semiconductor resistance</a:t>
            </a:r>
          </a:p>
          <a:p>
            <a:endParaRPr lang="en-US" dirty="0"/>
          </a:p>
          <a:p>
            <a:endParaRPr lang="en-US" dirty="0"/>
          </a:p>
          <a:p>
            <a:endParaRPr lang="en-US" dirty="0"/>
          </a:p>
          <a:p>
            <a:endParaRPr lang="en-US" dirty="0"/>
          </a:p>
          <a:p>
            <a:endParaRPr lang="en-US" dirty="0"/>
          </a:p>
          <a:p>
            <a:endParaRPr lang="en-US" dirty="0"/>
          </a:p>
          <a:p>
            <a:r>
              <a:rPr lang="en-US" sz="2400" dirty="0"/>
              <a:t>The output voltage </a:t>
            </a:r>
            <a:r>
              <a:rPr lang="en-US" sz="2400" i="1" dirty="0"/>
              <a:t>V</a:t>
            </a:r>
            <a:r>
              <a:rPr lang="en-US" sz="2400" dirty="0"/>
              <a:t> drops by </a:t>
            </a:r>
            <a:r>
              <a:rPr lang="en-US" sz="2400" i="1" dirty="0"/>
              <a:t>IR</a:t>
            </a:r>
            <a:r>
              <a:rPr lang="en-US" sz="2400" i="1" baseline="-25000" dirty="0"/>
              <a:t>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1778587"/>
              </p:ext>
            </p:extLst>
          </p:nvPr>
        </p:nvGraphicFramePr>
        <p:xfrm>
          <a:off x="940414" y="2986088"/>
          <a:ext cx="2652712" cy="514350"/>
        </p:xfrm>
        <a:graphic>
          <a:graphicData uri="http://schemas.openxmlformats.org/presentationml/2006/ole">
            <mc:AlternateContent xmlns:mc="http://schemas.openxmlformats.org/markup-compatibility/2006">
              <mc:Choice xmlns:v="urn:schemas-microsoft-com:vml" Requires="v">
                <p:oleObj spid="_x0000_s105603" name="Equation" r:id="rId3" imgW="1180800" imgH="228600" progId="Equation.DSMT4">
                  <p:embed/>
                </p:oleObj>
              </mc:Choice>
              <mc:Fallback>
                <p:oleObj name="Equation" r:id="rId3" imgW="1180800" imgH="228600" progId="Equation.DSMT4">
                  <p:embed/>
                  <p:pic>
                    <p:nvPicPr>
                      <p:cNvPr id="0" name=""/>
                      <p:cNvPicPr>
                        <a:picLocks noChangeAspect="1" noChangeArrowheads="1"/>
                      </p:cNvPicPr>
                      <p:nvPr/>
                    </p:nvPicPr>
                    <p:blipFill>
                      <a:blip r:embed="rId4"/>
                      <a:srcRect/>
                      <a:stretch>
                        <a:fillRect/>
                      </a:stretch>
                    </p:blipFill>
                    <p:spPr bwMode="auto">
                      <a:xfrm>
                        <a:off x="940414" y="2986088"/>
                        <a:ext cx="26527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9"/>
          <p:cNvSpPr>
            <a:spLocks noChangeArrowheads="1"/>
          </p:cNvSpPr>
          <p:nvPr/>
        </p:nvSpPr>
        <p:spPr bwMode="auto">
          <a:xfrm>
            <a:off x="5254394" y="2575718"/>
            <a:ext cx="3734145" cy="927418"/>
          </a:xfrm>
          <a:prstGeom prst="rect">
            <a:avLst/>
          </a:prstGeom>
          <a:solidFill>
            <a:schemeClr val="bg1"/>
          </a:solidFill>
          <a:ln w="12700">
            <a:noFill/>
            <a:miter lim="800000"/>
            <a:headEnd/>
            <a:tailEnd/>
          </a:ln>
        </p:spPr>
        <p:txBody>
          <a:bodyPr wrap="none" anchor="ctr"/>
          <a:lstStyle/>
          <a:p>
            <a:pPr eaLnBrk="0" hangingPunct="0"/>
            <a:endParaRPr lang="en-US"/>
          </a:p>
        </p:txBody>
      </p:sp>
      <p:grpSp>
        <p:nvGrpSpPr>
          <p:cNvPr id="7" name="Group 10"/>
          <p:cNvGrpSpPr>
            <a:grpSpLocks noChangeAspect="1"/>
          </p:cNvGrpSpPr>
          <p:nvPr/>
        </p:nvGrpSpPr>
        <p:grpSpPr bwMode="auto">
          <a:xfrm>
            <a:off x="4205421" y="3576924"/>
            <a:ext cx="4473343" cy="2184114"/>
            <a:chOff x="802" y="1779"/>
            <a:chExt cx="4394" cy="2292"/>
          </a:xfrm>
        </p:grpSpPr>
        <p:sp>
          <p:nvSpPr>
            <p:cNvPr id="9" name="Rectangle 11"/>
            <p:cNvSpPr>
              <a:spLocks noChangeAspect="1" noChangeArrowheads="1"/>
            </p:cNvSpPr>
            <p:nvPr/>
          </p:nvSpPr>
          <p:spPr bwMode="auto">
            <a:xfrm>
              <a:off x="1827" y="2304"/>
              <a:ext cx="2937" cy="17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0" name="Line 16"/>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7"/>
            <p:cNvGrpSpPr>
              <a:grpSpLocks noChangeAspect="1"/>
            </p:cNvGrpSpPr>
            <p:nvPr/>
          </p:nvGrpSpPr>
          <p:grpSpPr bwMode="auto">
            <a:xfrm flipV="1">
              <a:off x="2314" y="3002"/>
              <a:ext cx="384" cy="332"/>
              <a:chOff x="1680" y="1488"/>
              <a:chExt cx="384" cy="332"/>
            </a:xfrm>
          </p:grpSpPr>
          <p:sp>
            <p:nvSpPr>
              <p:cNvPr id="33" name="AutoShape 18"/>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a:p>
            </p:txBody>
          </p:sp>
          <p:sp>
            <p:nvSpPr>
              <p:cNvPr id="34" name="Line 19"/>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20"/>
            <p:cNvGrpSpPr>
              <a:grpSpLocks noChangeAspect="1"/>
            </p:cNvGrpSpPr>
            <p:nvPr/>
          </p:nvGrpSpPr>
          <p:grpSpPr bwMode="auto">
            <a:xfrm>
              <a:off x="3760" y="2192"/>
              <a:ext cx="672" cy="224"/>
              <a:chOff x="1792" y="2923"/>
              <a:chExt cx="672" cy="224"/>
            </a:xfrm>
          </p:grpSpPr>
          <p:sp>
            <p:nvSpPr>
              <p:cNvPr id="31" name="Rectangle 21"/>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2" name="Freeform 22"/>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 name="Group 23"/>
            <p:cNvGrpSpPr>
              <a:grpSpLocks noChangeAspect="1"/>
            </p:cNvGrpSpPr>
            <p:nvPr/>
          </p:nvGrpSpPr>
          <p:grpSpPr bwMode="auto">
            <a:xfrm rot="-5400000">
              <a:off x="4425" y="3056"/>
              <a:ext cx="672" cy="224"/>
              <a:chOff x="1792" y="2923"/>
              <a:chExt cx="672" cy="224"/>
            </a:xfrm>
          </p:grpSpPr>
          <p:sp>
            <p:nvSpPr>
              <p:cNvPr id="29" name="Rectangle 24"/>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0" name="Freeform 25"/>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7" name="Rectangle 28"/>
            <p:cNvSpPr>
              <a:spLocks noChangeAspect="1" noChangeArrowheads="1"/>
            </p:cNvSpPr>
            <p:nvPr/>
          </p:nvSpPr>
          <p:spPr bwMode="auto">
            <a:xfrm rot="16200000">
              <a:off x="3100" y="3056"/>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6" name="Text Box 30"/>
            <p:cNvSpPr txBox="1">
              <a:spLocks noChangeAspect="1" noChangeArrowheads="1"/>
            </p:cNvSpPr>
            <p:nvPr/>
          </p:nvSpPr>
          <p:spPr bwMode="auto">
            <a:xfrm rot="16200000">
              <a:off x="335" y="2246"/>
              <a:ext cx="144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400" dirty="0">
                  <a:latin typeface="Helvetica" charset="0"/>
                </a:rPr>
                <a:t>Photocurrent source</a:t>
              </a:r>
            </a:p>
          </p:txBody>
        </p:sp>
        <p:sp>
          <p:nvSpPr>
            <p:cNvPr id="19" name="Text Box 33"/>
            <p:cNvSpPr txBox="1">
              <a:spLocks noChangeAspect="1" noChangeArrowheads="1"/>
            </p:cNvSpPr>
            <p:nvPr/>
          </p:nvSpPr>
          <p:spPr bwMode="auto">
            <a:xfrm rot="-5400000">
              <a:off x="4673" y="2946"/>
              <a:ext cx="7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Load</a:t>
              </a:r>
            </a:p>
          </p:txBody>
        </p:sp>
        <p:sp>
          <p:nvSpPr>
            <p:cNvPr id="20" name="Text Box 34"/>
            <p:cNvSpPr txBox="1">
              <a:spLocks noChangeAspect="1" noChangeArrowheads="1"/>
            </p:cNvSpPr>
            <p:nvPr/>
          </p:nvSpPr>
          <p:spPr bwMode="auto">
            <a:xfrm>
              <a:off x="3900" y="1852"/>
              <a:ext cx="52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R</a:t>
              </a:r>
              <a:r>
                <a:rPr lang="en-US" sz="1400" baseline="-25000">
                  <a:latin typeface="Helvetica" charset="0"/>
                </a:rPr>
                <a:t>s</a:t>
              </a:r>
            </a:p>
          </p:txBody>
        </p:sp>
        <p:sp>
          <p:nvSpPr>
            <p:cNvPr id="21" name="Oval 35"/>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4" name="Oval 38"/>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5" name="Text Box 39"/>
            <p:cNvSpPr txBox="1">
              <a:spLocks noChangeAspect="1" noChangeArrowheads="1"/>
            </p:cNvSpPr>
            <p:nvPr/>
          </p:nvSpPr>
          <p:spPr bwMode="auto">
            <a:xfrm>
              <a:off x="3741" y="2390"/>
              <a:ext cx="74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dirty="0">
                  <a:latin typeface="Helvetica" charset="0"/>
                </a:rPr>
                <a:t>(minimize)</a:t>
              </a:r>
            </a:p>
          </p:txBody>
        </p:sp>
      </p:grpSp>
      <p:sp>
        <p:nvSpPr>
          <p:cNvPr id="8" name="Text Box 41"/>
          <p:cNvSpPr txBox="1">
            <a:spLocks noChangeArrowheads="1"/>
          </p:cNvSpPr>
          <p:nvPr/>
        </p:nvSpPr>
        <p:spPr bwMode="auto">
          <a:xfrm>
            <a:off x="5079228" y="3039427"/>
            <a:ext cx="3387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400" dirty="0">
                <a:latin typeface="Helvetica" charset="0"/>
              </a:rPr>
              <a:t>Series R added to ideal</a:t>
            </a:r>
          </a:p>
        </p:txBody>
      </p:sp>
      <p:sp>
        <p:nvSpPr>
          <p:cNvPr id="35" name="Rectangle 51"/>
          <p:cNvSpPr>
            <a:spLocks noChangeArrowheads="1"/>
          </p:cNvSpPr>
          <p:nvPr/>
        </p:nvSpPr>
        <p:spPr bwMode="auto">
          <a:xfrm>
            <a:off x="5133975" y="4605338"/>
            <a:ext cx="228600" cy="500062"/>
          </a:xfrm>
          <a:prstGeom prst="rect">
            <a:avLst/>
          </a:prstGeom>
          <a:solidFill>
            <a:schemeClr val="bg1"/>
          </a:solidFill>
          <a:ln w="28575" algn="ctr">
            <a:solidFill>
              <a:schemeClr val="tx1"/>
            </a:solidFill>
            <a:round/>
            <a:headEnd/>
            <a:tailEnd/>
          </a:ln>
        </p:spPr>
        <p:txBody>
          <a:bodyPr/>
          <a:lstStyle/>
          <a:p>
            <a:pPr marL="342900" indent="-342900"/>
            <a:endParaRPr lang="en-US"/>
          </a:p>
        </p:txBody>
      </p:sp>
      <p:sp>
        <p:nvSpPr>
          <p:cNvPr id="36" name="TextBox 52"/>
          <p:cNvSpPr txBox="1">
            <a:spLocks noChangeArrowheads="1"/>
          </p:cNvSpPr>
          <p:nvPr/>
        </p:nvSpPr>
        <p:spPr bwMode="auto">
          <a:xfrm>
            <a:off x="4677470" y="4077211"/>
            <a:ext cx="65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SC</a:t>
            </a:r>
          </a:p>
        </p:txBody>
      </p:sp>
      <p:cxnSp>
        <p:nvCxnSpPr>
          <p:cNvPr id="37" name="Straight Arrow Connector 52"/>
          <p:cNvCxnSpPr>
            <a:cxnSpLocks noChangeShapeType="1"/>
          </p:cNvCxnSpPr>
          <p:nvPr/>
        </p:nvCxnSpPr>
        <p:spPr bwMode="auto">
          <a:xfrm>
            <a:off x="5248275" y="4697413"/>
            <a:ext cx="0" cy="309562"/>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38" name="TextBox 53"/>
          <p:cNvSpPr txBox="1">
            <a:spLocks noChangeArrowheads="1"/>
          </p:cNvSpPr>
          <p:nvPr/>
        </p:nvSpPr>
        <p:spPr bwMode="auto">
          <a:xfrm>
            <a:off x="6115050" y="4581525"/>
            <a:ext cx="89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39" name="TextBox 54"/>
          <p:cNvSpPr txBox="1">
            <a:spLocks noChangeArrowheads="1"/>
          </p:cNvSpPr>
          <p:nvPr/>
        </p:nvSpPr>
        <p:spPr bwMode="auto">
          <a:xfrm>
            <a:off x="6019800" y="413385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40" name="TextBox 55"/>
          <p:cNvSpPr txBox="1">
            <a:spLocks noChangeArrowheads="1"/>
          </p:cNvSpPr>
          <p:nvPr/>
        </p:nvSpPr>
        <p:spPr bwMode="auto">
          <a:xfrm>
            <a:off x="6070600" y="5038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41" name="TextBox 53"/>
          <p:cNvSpPr txBox="1">
            <a:spLocks noChangeArrowheads="1"/>
          </p:cNvSpPr>
          <p:nvPr/>
        </p:nvSpPr>
        <p:spPr bwMode="auto">
          <a:xfrm>
            <a:off x="7618334" y="4656600"/>
            <a:ext cx="89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V</a:t>
            </a:r>
            <a:endParaRPr lang="en-US" sz="2400" b="1" baseline="-25000" dirty="0"/>
          </a:p>
        </p:txBody>
      </p:sp>
      <p:sp>
        <p:nvSpPr>
          <p:cNvPr id="42" name="TextBox 54"/>
          <p:cNvSpPr txBox="1">
            <a:spLocks noChangeArrowheads="1"/>
          </p:cNvSpPr>
          <p:nvPr/>
        </p:nvSpPr>
        <p:spPr bwMode="auto">
          <a:xfrm>
            <a:off x="7696200" y="413385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sp>
        <p:nvSpPr>
          <p:cNvPr id="43" name="TextBox 55"/>
          <p:cNvSpPr txBox="1">
            <a:spLocks noChangeArrowheads="1"/>
          </p:cNvSpPr>
          <p:nvPr/>
        </p:nvSpPr>
        <p:spPr bwMode="auto">
          <a:xfrm>
            <a:off x="7747000" y="5038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dirty="0"/>
              <a:t>-</a:t>
            </a:r>
          </a:p>
        </p:txBody>
      </p:sp>
      <p:cxnSp>
        <p:nvCxnSpPr>
          <p:cNvPr id="44" name="Straight Arrow Connector 59"/>
          <p:cNvCxnSpPr>
            <a:cxnSpLocks noChangeShapeType="1"/>
          </p:cNvCxnSpPr>
          <p:nvPr/>
        </p:nvCxnSpPr>
        <p:spPr bwMode="auto">
          <a:xfrm>
            <a:off x="6189663" y="3902075"/>
            <a:ext cx="5254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52"/>
          <p:cNvSpPr txBox="1">
            <a:spLocks noChangeArrowheads="1"/>
          </p:cNvSpPr>
          <p:nvPr/>
        </p:nvSpPr>
        <p:spPr bwMode="auto">
          <a:xfrm>
            <a:off x="6248400" y="35004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p>
        </p:txBody>
      </p:sp>
      <p:sp>
        <p:nvSpPr>
          <p:cNvPr id="46" name="TextBox 52"/>
          <p:cNvSpPr txBox="1">
            <a:spLocks noChangeArrowheads="1"/>
          </p:cNvSpPr>
          <p:nvPr/>
        </p:nvSpPr>
        <p:spPr bwMode="auto">
          <a:xfrm>
            <a:off x="5410200" y="4191000"/>
            <a:ext cx="655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d</a:t>
            </a:r>
          </a:p>
        </p:txBody>
      </p:sp>
      <p:cxnSp>
        <p:nvCxnSpPr>
          <p:cNvPr id="47" name="Straight Arrow Connector 59"/>
          <p:cNvCxnSpPr>
            <a:cxnSpLocks noChangeShapeType="1"/>
          </p:cNvCxnSpPr>
          <p:nvPr/>
        </p:nvCxnSpPr>
        <p:spPr bwMode="auto">
          <a:xfrm>
            <a:off x="5791200" y="4267200"/>
            <a:ext cx="0" cy="4064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 name="Text Box 5"/>
          <p:cNvSpPr txBox="1">
            <a:spLocks noChangeArrowheads="1"/>
          </p:cNvSpPr>
          <p:nvPr/>
        </p:nvSpPr>
        <p:spPr bwMode="auto">
          <a:xfrm>
            <a:off x="309025" y="3902074"/>
            <a:ext cx="3721538" cy="7078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2000" dirty="0">
                <a:latin typeface="Helvetica" charset="0"/>
              </a:rPr>
              <a:t>Series resistance reduces </a:t>
            </a:r>
            <a:r>
              <a:rPr lang="en-US" sz="2000" i="1" dirty="0" err="1">
                <a:latin typeface="+mn-lt"/>
              </a:rPr>
              <a:t>V</a:t>
            </a:r>
            <a:r>
              <a:rPr lang="en-US" sz="2000" i="1" baseline="-25000" dirty="0" err="1">
                <a:latin typeface="+mn-lt"/>
              </a:rPr>
              <a:t>d</a:t>
            </a:r>
            <a:r>
              <a:rPr lang="en-US" sz="2000" i="1" baseline="-25000" dirty="0">
                <a:latin typeface="+mn-lt"/>
              </a:rPr>
              <a:t>   </a:t>
            </a:r>
            <a:r>
              <a:rPr lang="en-US" sz="2000" dirty="0">
                <a:latin typeface="+mn-lt"/>
              </a:rPr>
              <a:t>to </a:t>
            </a:r>
            <a:r>
              <a:rPr lang="en-US" sz="2000" i="1" dirty="0">
                <a:latin typeface="+mn-lt"/>
              </a:rPr>
              <a:t>V</a:t>
            </a:r>
            <a:r>
              <a:rPr lang="en-US" sz="2000" dirty="0">
                <a:latin typeface="+mn-lt"/>
              </a:rPr>
              <a:t>  </a:t>
            </a:r>
            <a:r>
              <a:rPr lang="en-US" sz="2000" dirty="0">
                <a:latin typeface="+mj-lt"/>
              </a:rPr>
              <a:t>at the cell terminals</a:t>
            </a:r>
          </a:p>
        </p:txBody>
      </p:sp>
      <p:sp>
        <p:nvSpPr>
          <p:cNvPr id="14" name="Slide Number Placeholder 13"/>
          <p:cNvSpPr>
            <a:spLocks noGrp="1"/>
          </p:cNvSpPr>
          <p:nvPr>
            <p:ph type="sldNum" sz="quarter" idx="4"/>
          </p:nvPr>
        </p:nvSpPr>
        <p:spPr/>
        <p:txBody>
          <a:bodyPr/>
          <a:lstStyle/>
          <a:p>
            <a:pPr>
              <a:defRPr/>
            </a:pPr>
            <a:fld id="{F6D20532-61D7-47D0-903F-227F7C48AD34}" type="slidenum">
              <a:rPr lang="en-US" smtClean="0"/>
              <a:pPr>
                <a:defRPr/>
              </a:pPr>
              <a:t>32</a:t>
            </a:fld>
            <a:endParaRPr lang="en-US" dirty="0"/>
          </a:p>
        </p:txBody>
      </p:sp>
    </p:spTree>
    <p:extLst>
      <p:ext uri="{BB962C8B-B14F-4D97-AF65-F5344CB8AC3E}">
        <p14:creationId xmlns:p14="http://schemas.microsoft.com/office/powerpoint/2010/main" val="3377260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76200"/>
            <a:ext cx="8686800" cy="1066800"/>
          </a:xfrm>
        </p:spPr>
        <p:txBody>
          <a:bodyPr/>
          <a:lstStyle/>
          <a:p>
            <a:pPr eaLnBrk="1" hangingPunct="1"/>
            <a:r>
              <a:rPr lang="en-US" sz="3200" dirty="0"/>
              <a:t>Series and Shunt Resistance Effects</a:t>
            </a:r>
          </a:p>
        </p:txBody>
      </p:sp>
      <p:sp>
        <p:nvSpPr>
          <p:cNvPr id="27651" name="Content Placeholder 2"/>
          <p:cNvSpPr>
            <a:spLocks noGrp="1"/>
          </p:cNvSpPr>
          <p:nvPr>
            <p:ph idx="4294967295"/>
          </p:nvPr>
        </p:nvSpPr>
        <p:spPr>
          <a:xfrm>
            <a:off x="290036" y="1274491"/>
            <a:ext cx="3894826" cy="1390795"/>
          </a:xfrm>
        </p:spPr>
        <p:txBody>
          <a:bodyPr/>
          <a:lstStyle/>
          <a:p>
            <a:pPr eaLnBrk="1" hangingPunct="1"/>
            <a:r>
              <a:rPr lang="en-US" sz="2400" dirty="0">
                <a:solidFill>
                  <a:srgbClr val="0033CC"/>
                </a:solidFill>
              </a:rPr>
              <a:t>R</a:t>
            </a:r>
            <a:r>
              <a:rPr lang="en-US" sz="2400" baseline="-25000" dirty="0">
                <a:solidFill>
                  <a:srgbClr val="0033CC"/>
                </a:solidFill>
              </a:rPr>
              <a:t>P</a:t>
            </a:r>
            <a:r>
              <a:rPr lang="en-US" sz="2400" dirty="0">
                <a:solidFill>
                  <a:srgbClr val="0033CC"/>
                </a:solidFill>
              </a:rPr>
              <a:t> – I drops by </a:t>
            </a:r>
            <a:r>
              <a:rPr lang="el-GR" sz="2400" i="1" dirty="0">
                <a:solidFill>
                  <a:srgbClr val="0033CC"/>
                </a:solidFill>
              </a:rPr>
              <a:t>Δ</a:t>
            </a:r>
            <a:r>
              <a:rPr lang="en-US" sz="2400" i="1" dirty="0">
                <a:solidFill>
                  <a:srgbClr val="0033CC"/>
                </a:solidFill>
              </a:rPr>
              <a:t>I = V/R</a:t>
            </a:r>
            <a:r>
              <a:rPr lang="en-US" sz="2400" i="1" baseline="-25000" dirty="0">
                <a:solidFill>
                  <a:srgbClr val="0033CC"/>
                </a:solidFill>
              </a:rPr>
              <a:t>P</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33</a:t>
            </a:fld>
            <a:endParaRPr lang="en-US" dirty="0"/>
          </a:p>
        </p:txBody>
      </p:sp>
      <p:pic>
        <p:nvPicPr>
          <p:cNvPr id="7" name="Picture 6">
            <a:extLst>
              <a:ext uri="{FF2B5EF4-FFF2-40B4-BE49-F238E27FC236}">
                <a16:creationId xmlns:a16="http://schemas.microsoft.com/office/drawing/2014/main" id="{D4194772-ADD6-48FF-B40D-943F457B2EE2}"/>
              </a:ext>
            </a:extLst>
          </p:cNvPr>
          <p:cNvPicPr>
            <a:picLocks noChangeAspect="1"/>
          </p:cNvPicPr>
          <p:nvPr/>
        </p:nvPicPr>
        <p:blipFill>
          <a:blip r:embed="rId3"/>
          <a:stretch>
            <a:fillRect/>
          </a:stretch>
        </p:blipFill>
        <p:spPr>
          <a:xfrm>
            <a:off x="4800600" y="1350034"/>
            <a:ext cx="4038600" cy="2507594"/>
          </a:xfrm>
          <a:prstGeom prst="rect">
            <a:avLst/>
          </a:prstGeom>
        </p:spPr>
      </p:pic>
      <p:pic>
        <p:nvPicPr>
          <p:cNvPr id="8" name="Picture 7">
            <a:extLst>
              <a:ext uri="{FF2B5EF4-FFF2-40B4-BE49-F238E27FC236}">
                <a16:creationId xmlns:a16="http://schemas.microsoft.com/office/drawing/2014/main" id="{71812F6E-D378-4B19-BA5F-53B8103CCC86}"/>
              </a:ext>
            </a:extLst>
          </p:cNvPr>
          <p:cNvPicPr>
            <a:picLocks noChangeAspect="1"/>
          </p:cNvPicPr>
          <p:nvPr/>
        </p:nvPicPr>
        <p:blipFill>
          <a:blip r:embed="rId4"/>
          <a:stretch>
            <a:fillRect/>
          </a:stretch>
        </p:blipFill>
        <p:spPr>
          <a:xfrm>
            <a:off x="4766100" y="4115402"/>
            <a:ext cx="4018472" cy="2604860"/>
          </a:xfrm>
          <a:prstGeom prst="rect">
            <a:avLst/>
          </a:prstGeom>
        </p:spPr>
      </p:pic>
      <p:grpSp>
        <p:nvGrpSpPr>
          <p:cNvPr id="39" name="Group 38">
            <a:extLst>
              <a:ext uri="{FF2B5EF4-FFF2-40B4-BE49-F238E27FC236}">
                <a16:creationId xmlns:a16="http://schemas.microsoft.com/office/drawing/2014/main" id="{27998AF8-9AE5-4F23-8250-ABD1FEB67927}"/>
              </a:ext>
            </a:extLst>
          </p:cNvPr>
          <p:cNvGrpSpPr/>
          <p:nvPr/>
        </p:nvGrpSpPr>
        <p:grpSpPr>
          <a:xfrm>
            <a:off x="152363" y="1728882"/>
            <a:ext cx="4157523" cy="1867694"/>
            <a:chOff x="4619765" y="3155950"/>
            <a:chExt cx="4157523" cy="1867694"/>
          </a:xfrm>
        </p:grpSpPr>
        <p:grpSp>
          <p:nvGrpSpPr>
            <p:cNvPr id="40" name="Group 10">
              <a:extLst>
                <a:ext uri="{FF2B5EF4-FFF2-40B4-BE49-F238E27FC236}">
                  <a16:creationId xmlns:a16="http://schemas.microsoft.com/office/drawing/2014/main" id="{4A0669AE-CA67-45BB-A555-2A857BBE5B0B}"/>
                </a:ext>
              </a:extLst>
            </p:cNvPr>
            <p:cNvGrpSpPr>
              <a:grpSpLocks noChangeAspect="1"/>
            </p:cNvGrpSpPr>
            <p:nvPr/>
          </p:nvGrpSpPr>
          <p:grpSpPr bwMode="auto">
            <a:xfrm>
              <a:off x="5215780" y="3294077"/>
              <a:ext cx="3512767" cy="1729567"/>
              <a:chOff x="1827" y="2256"/>
              <a:chExt cx="3449" cy="1815"/>
            </a:xfrm>
          </p:grpSpPr>
          <p:sp>
            <p:nvSpPr>
              <p:cNvPr id="57" name="Rectangle 11">
                <a:extLst>
                  <a:ext uri="{FF2B5EF4-FFF2-40B4-BE49-F238E27FC236}">
                    <a16:creationId xmlns:a16="http://schemas.microsoft.com/office/drawing/2014/main" id="{B8F7E56E-45EB-477E-A99E-EDF06D5F5BB2}"/>
                  </a:ext>
                </a:extLst>
              </p:cNvPr>
              <p:cNvSpPr>
                <a:spLocks noChangeAspect="1" noChangeArrowheads="1"/>
              </p:cNvSpPr>
              <p:nvPr/>
            </p:nvSpPr>
            <p:spPr bwMode="auto">
              <a:xfrm>
                <a:off x="1827" y="2304"/>
                <a:ext cx="2937" cy="17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u="sng"/>
              </a:p>
            </p:txBody>
          </p:sp>
          <p:sp>
            <p:nvSpPr>
              <p:cNvPr id="58" name="Line 16">
                <a:extLst>
                  <a:ext uri="{FF2B5EF4-FFF2-40B4-BE49-F238E27FC236}">
                    <a16:creationId xmlns:a16="http://schemas.microsoft.com/office/drawing/2014/main" id="{1E4AF9EC-85BA-4EB1-87AC-F014BE5CA3DF}"/>
                  </a:ext>
                </a:extLst>
              </p:cNvPr>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59" name="Group 17">
                <a:extLst>
                  <a:ext uri="{FF2B5EF4-FFF2-40B4-BE49-F238E27FC236}">
                    <a16:creationId xmlns:a16="http://schemas.microsoft.com/office/drawing/2014/main" id="{58F34285-B41D-4EB6-B24C-FF253D1D8D1F}"/>
                  </a:ext>
                </a:extLst>
              </p:cNvPr>
              <p:cNvGrpSpPr>
                <a:grpSpLocks noChangeAspect="1"/>
              </p:cNvGrpSpPr>
              <p:nvPr/>
            </p:nvGrpSpPr>
            <p:grpSpPr bwMode="auto">
              <a:xfrm flipV="1">
                <a:off x="2314" y="3002"/>
                <a:ext cx="384" cy="332"/>
                <a:chOff x="1680" y="1488"/>
                <a:chExt cx="384" cy="332"/>
              </a:xfrm>
            </p:grpSpPr>
            <p:sp>
              <p:nvSpPr>
                <p:cNvPr id="80" name="AutoShape 18">
                  <a:extLst>
                    <a:ext uri="{FF2B5EF4-FFF2-40B4-BE49-F238E27FC236}">
                      <a16:creationId xmlns:a16="http://schemas.microsoft.com/office/drawing/2014/main" id="{EEF08FDB-D5B3-40B7-A938-73B711E33379}"/>
                    </a:ext>
                  </a:extLst>
                </p:cNvPr>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u="sng"/>
                </a:p>
              </p:txBody>
            </p:sp>
            <p:sp>
              <p:nvSpPr>
                <p:cNvPr id="81" name="Line 19">
                  <a:extLst>
                    <a:ext uri="{FF2B5EF4-FFF2-40B4-BE49-F238E27FC236}">
                      <a16:creationId xmlns:a16="http://schemas.microsoft.com/office/drawing/2014/main" id="{751E649C-C523-49CE-9404-97AFAE3E36EA}"/>
                    </a:ext>
                  </a:extLst>
                </p:cNvPr>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grpSp>
            <p:nvGrpSpPr>
              <p:cNvPr id="61" name="Group 23">
                <a:extLst>
                  <a:ext uri="{FF2B5EF4-FFF2-40B4-BE49-F238E27FC236}">
                    <a16:creationId xmlns:a16="http://schemas.microsoft.com/office/drawing/2014/main" id="{FC0E1757-2700-4FC3-9CD1-4BA8D660D465}"/>
                  </a:ext>
                </a:extLst>
              </p:cNvPr>
              <p:cNvGrpSpPr>
                <a:grpSpLocks noChangeAspect="1"/>
              </p:cNvGrpSpPr>
              <p:nvPr/>
            </p:nvGrpSpPr>
            <p:grpSpPr bwMode="auto">
              <a:xfrm rot="-5400000">
                <a:off x="4425" y="3056"/>
                <a:ext cx="672" cy="224"/>
                <a:chOff x="1792" y="2923"/>
                <a:chExt cx="672" cy="224"/>
              </a:xfrm>
            </p:grpSpPr>
            <p:sp>
              <p:nvSpPr>
                <p:cNvPr id="76" name="Rectangle 24">
                  <a:extLst>
                    <a:ext uri="{FF2B5EF4-FFF2-40B4-BE49-F238E27FC236}">
                      <a16:creationId xmlns:a16="http://schemas.microsoft.com/office/drawing/2014/main" id="{EF06F9CD-2AEA-41E7-90E9-6FC07DCEFAAC}"/>
                    </a:ext>
                  </a:extLst>
                </p:cNvPr>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77" name="Freeform 25">
                  <a:extLst>
                    <a:ext uri="{FF2B5EF4-FFF2-40B4-BE49-F238E27FC236}">
                      <a16:creationId xmlns:a16="http://schemas.microsoft.com/office/drawing/2014/main" id="{F948290B-342A-4747-A64E-A81EB7814C07}"/>
                    </a:ext>
                  </a:extLst>
                </p:cNvPr>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62" name="Line 26">
                <a:extLst>
                  <a:ext uri="{FF2B5EF4-FFF2-40B4-BE49-F238E27FC236}">
                    <a16:creationId xmlns:a16="http://schemas.microsoft.com/office/drawing/2014/main" id="{83D689AE-8DF9-4E3C-ACB3-822F7D7B75A6}"/>
                  </a:ext>
                </a:extLst>
              </p:cNvPr>
              <p:cNvSpPr>
                <a:spLocks noChangeAspect="1" noChangeShapeType="1"/>
              </p:cNvSpPr>
              <p:nvPr/>
            </p:nvSpPr>
            <p:spPr bwMode="auto">
              <a:xfrm>
                <a:off x="3436" y="230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63" name="Group 27">
                <a:extLst>
                  <a:ext uri="{FF2B5EF4-FFF2-40B4-BE49-F238E27FC236}">
                    <a16:creationId xmlns:a16="http://schemas.microsoft.com/office/drawing/2014/main" id="{0B607CAF-CE00-4CE8-801C-F315FACEA59C}"/>
                  </a:ext>
                </a:extLst>
              </p:cNvPr>
              <p:cNvGrpSpPr>
                <a:grpSpLocks noChangeAspect="1"/>
              </p:cNvGrpSpPr>
              <p:nvPr/>
            </p:nvGrpSpPr>
            <p:grpSpPr bwMode="auto">
              <a:xfrm rot="-5400000">
                <a:off x="3100" y="3056"/>
                <a:ext cx="672" cy="224"/>
                <a:chOff x="1792" y="2923"/>
                <a:chExt cx="672" cy="224"/>
              </a:xfrm>
            </p:grpSpPr>
            <p:sp>
              <p:nvSpPr>
                <p:cNvPr id="74" name="Rectangle 28">
                  <a:extLst>
                    <a:ext uri="{FF2B5EF4-FFF2-40B4-BE49-F238E27FC236}">
                      <a16:creationId xmlns:a16="http://schemas.microsoft.com/office/drawing/2014/main" id="{10D03F48-2B65-432E-9F4C-D976479607E7}"/>
                    </a:ext>
                  </a:extLst>
                </p:cNvPr>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75" name="Freeform 29">
                  <a:extLst>
                    <a:ext uri="{FF2B5EF4-FFF2-40B4-BE49-F238E27FC236}">
                      <a16:creationId xmlns:a16="http://schemas.microsoft.com/office/drawing/2014/main" id="{535F5D45-6706-44D6-B360-C6F90D8A086A}"/>
                    </a:ext>
                  </a:extLst>
                </p:cNvPr>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65" name="Text Box 32">
                <a:extLst>
                  <a:ext uri="{FF2B5EF4-FFF2-40B4-BE49-F238E27FC236}">
                    <a16:creationId xmlns:a16="http://schemas.microsoft.com/office/drawing/2014/main" id="{F727EEA0-9220-4718-B6CE-C7E1D833A666}"/>
                  </a:ext>
                </a:extLst>
              </p:cNvPr>
              <p:cNvSpPr txBox="1">
                <a:spLocks noChangeAspect="1" noChangeArrowheads="1"/>
              </p:cNvSpPr>
              <p:nvPr/>
            </p:nvSpPr>
            <p:spPr bwMode="auto">
              <a:xfrm>
                <a:off x="3476" y="3059"/>
                <a:ext cx="4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dirty="0">
                    <a:latin typeface="Helvetica" charset="0"/>
                  </a:rPr>
                  <a:t>R</a:t>
                </a:r>
                <a:r>
                  <a:rPr lang="en-US" sz="1800" baseline="-25000" dirty="0">
                    <a:latin typeface="Helvetica" charset="0"/>
                  </a:rPr>
                  <a:t>P</a:t>
                </a:r>
              </a:p>
            </p:txBody>
          </p:sp>
          <p:sp>
            <p:nvSpPr>
              <p:cNvPr id="66" name="Text Box 33">
                <a:extLst>
                  <a:ext uri="{FF2B5EF4-FFF2-40B4-BE49-F238E27FC236}">
                    <a16:creationId xmlns:a16="http://schemas.microsoft.com/office/drawing/2014/main" id="{4FE0D0F0-D538-40EF-BA45-8AF970AA29BB}"/>
                  </a:ext>
                </a:extLst>
              </p:cNvPr>
              <p:cNvSpPr txBox="1">
                <a:spLocks noChangeAspect="1" noChangeArrowheads="1"/>
              </p:cNvSpPr>
              <p:nvPr/>
            </p:nvSpPr>
            <p:spPr bwMode="auto">
              <a:xfrm rot="16200000">
                <a:off x="4762" y="3017"/>
                <a:ext cx="72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u="sng" dirty="0">
                    <a:latin typeface="Helvetica" charset="0"/>
                  </a:rPr>
                  <a:t>Load</a:t>
                </a:r>
              </a:p>
            </p:txBody>
          </p:sp>
          <p:sp>
            <p:nvSpPr>
              <p:cNvPr id="68" name="Oval 35">
                <a:extLst>
                  <a:ext uri="{FF2B5EF4-FFF2-40B4-BE49-F238E27FC236}">
                    <a16:creationId xmlns:a16="http://schemas.microsoft.com/office/drawing/2014/main" id="{F7291B16-CB07-46FF-8A1A-D7B09B458E5F}"/>
                  </a:ext>
                </a:extLst>
              </p:cNvPr>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69" name="Oval 36">
                <a:extLst>
                  <a:ext uri="{FF2B5EF4-FFF2-40B4-BE49-F238E27FC236}">
                    <a16:creationId xmlns:a16="http://schemas.microsoft.com/office/drawing/2014/main" id="{9CCB5347-552C-4D82-9B23-91E8E24E6186}"/>
                  </a:ext>
                </a:extLst>
              </p:cNvPr>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70" name="Oval 37">
                <a:extLst>
                  <a:ext uri="{FF2B5EF4-FFF2-40B4-BE49-F238E27FC236}">
                    <a16:creationId xmlns:a16="http://schemas.microsoft.com/office/drawing/2014/main" id="{A550588C-A64C-414B-9118-8E46A292587B}"/>
                  </a:ext>
                </a:extLst>
              </p:cNvPr>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71" name="Oval 38">
                <a:extLst>
                  <a:ext uri="{FF2B5EF4-FFF2-40B4-BE49-F238E27FC236}">
                    <a16:creationId xmlns:a16="http://schemas.microsoft.com/office/drawing/2014/main" id="{A45F620A-56D4-47AC-90B3-351B01C40B73}"/>
                  </a:ext>
                </a:extLst>
              </p:cNvPr>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grpSp>
        <p:sp>
          <p:nvSpPr>
            <p:cNvPr id="41" name="TextBox 52">
              <a:extLst>
                <a:ext uri="{FF2B5EF4-FFF2-40B4-BE49-F238E27FC236}">
                  <a16:creationId xmlns:a16="http://schemas.microsoft.com/office/drawing/2014/main" id="{D19B56C5-1183-4FB4-8929-28B105EB930B}"/>
                </a:ext>
              </a:extLst>
            </p:cNvPr>
            <p:cNvSpPr txBox="1">
              <a:spLocks noChangeArrowheads="1"/>
            </p:cNvSpPr>
            <p:nvPr/>
          </p:nvSpPr>
          <p:spPr bwMode="auto">
            <a:xfrm>
              <a:off x="4619765" y="3700424"/>
              <a:ext cx="65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SC</a:t>
              </a:r>
            </a:p>
          </p:txBody>
        </p:sp>
        <p:grpSp>
          <p:nvGrpSpPr>
            <p:cNvPr id="42" name="Group 41">
              <a:extLst>
                <a:ext uri="{FF2B5EF4-FFF2-40B4-BE49-F238E27FC236}">
                  <a16:creationId xmlns:a16="http://schemas.microsoft.com/office/drawing/2014/main" id="{E6031F95-0A8C-4BF5-ABB8-54345DB96174}"/>
                </a:ext>
              </a:extLst>
            </p:cNvPr>
            <p:cNvGrpSpPr/>
            <p:nvPr/>
          </p:nvGrpSpPr>
          <p:grpSpPr>
            <a:xfrm>
              <a:off x="5133975" y="3155950"/>
              <a:ext cx="3643313" cy="1577181"/>
              <a:chOff x="5133975" y="3155950"/>
              <a:chExt cx="3643313" cy="1577181"/>
            </a:xfrm>
          </p:grpSpPr>
          <p:sp>
            <p:nvSpPr>
              <p:cNvPr id="43" name="TextBox 52">
                <a:extLst>
                  <a:ext uri="{FF2B5EF4-FFF2-40B4-BE49-F238E27FC236}">
                    <a16:creationId xmlns:a16="http://schemas.microsoft.com/office/drawing/2014/main" id="{2100E6C3-E688-4775-B0B3-810E2A3A4A45}"/>
                  </a:ext>
                </a:extLst>
              </p:cNvPr>
              <p:cNvSpPr txBox="1">
                <a:spLocks noChangeArrowheads="1"/>
              </p:cNvSpPr>
              <p:nvPr/>
            </p:nvSpPr>
            <p:spPr bwMode="auto">
              <a:xfrm>
                <a:off x="5340488" y="3550659"/>
                <a:ext cx="655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d</a:t>
                </a:r>
              </a:p>
            </p:txBody>
          </p:sp>
          <p:sp>
            <p:nvSpPr>
              <p:cNvPr id="44" name="TextBox 52">
                <a:extLst>
                  <a:ext uri="{FF2B5EF4-FFF2-40B4-BE49-F238E27FC236}">
                    <a16:creationId xmlns:a16="http://schemas.microsoft.com/office/drawing/2014/main" id="{ED42040C-E77D-4DDD-AE91-AED3F9BA7E31}"/>
                  </a:ext>
                </a:extLst>
              </p:cNvPr>
              <p:cNvSpPr txBox="1">
                <a:spLocks noChangeArrowheads="1"/>
              </p:cNvSpPr>
              <p:nvPr/>
            </p:nvSpPr>
            <p:spPr bwMode="auto">
              <a:xfrm>
                <a:off x="8243888" y="315595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p>
            </p:txBody>
          </p:sp>
          <p:cxnSp>
            <p:nvCxnSpPr>
              <p:cNvPr id="45" name="Straight Arrow Connector 59">
                <a:extLst>
                  <a:ext uri="{FF2B5EF4-FFF2-40B4-BE49-F238E27FC236}">
                    <a16:creationId xmlns:a16="http://schemas.microsoft.com/office/drawing/2014/main" id="{1190FDB9-D801-4EC9-8229-DC096A78AD8B}"/>
                  </a:ext>
                </a:extLst>
              </p:cNvPr>
              <p:cNvCxnSpPr>
                <a:cxnSpLocks noChangeShapeType="1"/>
              </p:cNvCxnSpPr>
              <p:nvPr/>
            </p:nvCxnSpPr>
            <p:spPr bwMode="auto">
              <a:xfrm>
                <a:off x="8393113" y="3625850"/>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 name="Straight Arrow Connector 59">
                <a:extLst>
                  <a:ext uri="{FF2B5EF4-FFF2-40B4-BE49-F238E27FC236}">
                    <a16:creationId xmlns:a16="http://schemas.microsoft.com/office/drawing/2014/main" id="{C34B904E-AB71-4BD3-B8A3-F35F468BAC01}"/>
                  </a:ext>
                </a:extLst>
              </p:cNvPr>
              <p:cNvCxnSpPr>
                <a:cxnSpLocks noChangeShapeType="1"/>
              </p:cNvCxnSpPr>
              <p:nvPr/>
            </p:nvCxnSpPr>
            <p:spPr bwMode="auto">
              <a:xfrm>
                <a:off x="5791200" y="3474588"/>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7" name="Rectangle 51">
                <a:extLst>
                  <a:ext uri="{FF2B5EF4-FFF2-40B4-BE49-F238E27FC236}">
                    <a16:creationId xmlns:a16="http://schemas.microsoft.com/office/drawing/2014/main" id="{3EDBAD26-03D2-4CE9-922B-1121752700E5}"/>
                  </a:ext>
                </a:extLst>
              </p:cNvPr>
              <p:cNvSpPr>
                <a:spLocks noChangeArrowheads="1"/>
              </p:cNvSpPr>
              <p:nvPr/>
            </p:nvSpPr>
            <p:spPr bwMode="auto">
              <a:xfrm>
                <a:off x="5133975" y="4192588"/>
                <a:ext cx="228600" cy="500062"/>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48" name="Straight Arrow Connector 52">
                <a:extLst>
                  <a:ext uri="{FF2B5EF4-FFF2-40B4-BE49-F238E27FC236}">
                    <a16:creationId xmlns:a16="http://schemas.microsoft.com/office/drawing/2014/main" id="{0187631C-87A5-41EC-BD14-BDC27E9B9C7C}"/>
                  </a:ext>
                </a:extLst>
              </p:cNvPr>
              <p:cNvCxnSpPr>
                <a:cxnSpLocks noChangeShapeType="1"/>
              </p:cNvCxnSpPr>
              <p:nvPr/>
            </p:nvCxnSpPr>
            <p:spPr bwMode="auto">
              <a:xfrm>
                <a:off x="5248275" y="4284663"/>
                <a:ext cx="0" cy="309562"/>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49" name="Oval 36">
                <a:extLst>
                  <a:ext uri="{FF2B5EF4-FFF2-40B4-BE49-F238E27FC236}">
                    <a16:creationId xmlns:a16="http://schemas.microsoft.com/office/drawing/2014/main" id="{AA78C1D3-C971-4011-A2CF-D2D0EDBEE174}"/>
                  </a:ext>
                </a:extLst>
              </p:cNvPr>
              <p:cNvSpPr>
                <a:spLocks noChangeAspect="1" noChangeArrowheads="1"/>
              </p:cNvSpPr>
              <p:nvPr/>
            </p:nvSpPr>
            <p:spPr bwMode="auto">
              <a:xfrm>
                <a:off x="8174038" y="3594100"/>
                <a:ext cx="92075"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50" name="Oval 37">
                <a:extLst>
                  <a:ext uri="{FF2B5EF4-FFF2-40B4-BE49-F238E27FC236}">
                    <a16:creationId xmlns:a16="http://schemas.microsoft.com/office/drawing/2014/main" id="{A73ADDA2-5B62-4DF8-920C-6EF60F862765}"/>
                  </a:ext>
                </a:extLst>
              </p:cNvPr>
              <p:cNvSpPr>
                <a:spLocks noChangeAspect="1" noChangeArrowheads="1"/>
              </p:cNvSpPr>
              <p:nvPr/>
            </p:nvSpPr>
            <p:spPr bwMode="auto">
              <a:xfrm>
                <a:off x="8163168" y="4632325"/>
                <a:ext cx="90487"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51" name="TextBox 53">
                <a:extLst>
                  <a:ext uri="{FF2B5EF4-FFF2-40B4-BE49-F238E27FC236}">
                    <a16:creationId xmlns:a16="http://schemas.microsoft.com/office/drawing/2014/main" id="{9BAFFE14-9928-4554-A4E8-1E3BE8F0B725}"/>
                  </a:ext>
                </a:extLst>
              </p:cNvPr>
              <p:cNvSpPr txBox="1">
                <a:spLocks noChangeArrowheads="1"/>
              </p:cNvSpPr>
              <p:nvPr/>
            </p:nvSpPr>
            <p:spPr bwMode="auto">
              <a:xfrm>
                <a:off x="6222454" y="4042410"/>
                <a:ext cx="574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52" name="TextBox 54">
                <a:extLst>
                  <a:ext uri="{FF2B5EF4-FFF2-40B4-BE49-F238E27FC236}">
                    <a16:creationId xmlns:a16="http://schemas.microsoft.com/office/drawing/2014/main" id="{BE47EB6B-4D3E-4AC5-AF84-C87C26E36209}"/>
                  </a:ext>
                </a:extLst>
              </p:cNvPr>
              <p:cNvSpPr txBox="1">
                <a:spLocks noChangeArrowheads="1"/>
              </p:cNvSpPr>
              <p:nvPr/>
            </p:nvSpPr>
            <p:spPr bwMode="auto">
              <a:xfrm>
                <a:off x="6066469" y="35139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53" name="TextBox 55">
                <a:extLst>
                  <a:ext uri="{FF2B5EF4-FFF2-40B4-BE49-F238E27FC236}">
                    <a16:creationId xmlns:a16="http://schemas.microsoft.com/office/drawing/2014/main" id="{E24D385B-60B3-4CF5-81D3-6762539D1E9A}"/>
                  </a:ext>
                </a:extLst>
              </p:cNvPr>
              <p:cNvSpPr txBox="1">
                <a:spLocks noChangeArrowheads="1"/>
              </p:cNvSpPr>
              <p:nvPr/>
            </p:nvSpPr>
            <p:spPr bwMode="auto">
              <a:xfrm>
                <a:off x="6072170" y="415430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sp>
            <p:nvSpPr>
              <p:cNvPr id="54" name="TextBox 53">
                <a:extLst>
                  <a:ext uri="{FF2B5EF4-FFF2-40B4-BE49-F238E27FC236}">
                    <a16:creationId xmlns:a16="http://schemas.microsoft.com/office/drawing/2014/main" id="{D7584668-44C6-4D5F-B1B9-89BFCD265062}"/>
                  </a:ext>
                </a:extLst>
              </p:cNvPr>
              <p:cNvSpPr txBox="1">
                <a:spLocks noChangeArrowheads="1"/>
              </p:cNvSpPr>
              <p:nvPr/>
            </p:nvSpPr>
            <p:spPr bwMode="auto">
              <a:xfrm>
                <a:off x="7631990" y="4003481"/>
                <a:ext cx="359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V</a:t>
                </a:r>
                <a:endParaRPr lang="en-US" sz="2400" b="1" baseline="-25000" dirty="0"/>
              </a:p>
            </p:txBody>
          </p:sp>
          <p:sp>
            <p:nvSpPr>
              <p:cNvPr id="55" name="TextBox 54">
                <a:extLst>
                  <a:ext uri="{FF2B5EF4-FFF2-40B4-BE49-F238E27FC236}">
                    <a16:creationId xmlns:a16="http://schemas.microsoft.com/office/drawing/2014/main" id="{64D2E59F-68D4-457D-9535-55EE2ADAC386}"/>
                  </a:ext>
                </a:extLst>
              </p:cNvPr>
              <p:cNvSpPr txBox="1">
                <a:spLocks noChangeArrowheads="1"/>
              </p:cNvSpPr>
              <p:nvPr/>
            </p:nvSpPr>
            <p:spPr bwMode="auto">
              <a:xfrm>
                <a:off x="7686634" y="355361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56" name="TextBox 55">
                <a:extLst>
                  <a:ext uri="{FF2B5EF4-FFF2-40B4-BE49-F238E27FC236}">
                    <a16:creationId xmlns:a16="http://schemas.microsoft.com/office/drawing/2014/main" id="{F32E1A35-5BB4-47FF-80FB-20D233E4437A}"/>
                  </a:ext>
                </a:extLst>
              </p:cNvPr>
              <p:cNvSpPr txBox="1">
                <a:spLocks noChangeArrowheads="1"/>
              </p:cNvSpPr>
              <p:nvPr/>
            </p:nvSpPr>
            <p:spPr bwMode="auto">
              <a:xfrm>
                <a:off x="7721810" y="4209256"/>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grpSp>
      </p:grpSp>
      <p:sp>
        <p:nvSpPr>
          <p:cNvPr id="82" name="Content Placeholder 2">
            <a:extLst>
              <a:ext uri="{FF2B5EF4-FFF2-40B4-BE49-F238E27FC236}">
                <a16:creationId xmlns:a16="http://schemas.microsoft.com/office/drawing/2014/main" id="{E9753E31-02B8-4C1C-BD34-C6726DAE0856}"/>
              </a:ext>
            </a:extLst>
          </p:cNvPr>
          <p:cNvSpPr txBox="1">
            <a:spLocks/>
          </p:cNvSpPr>
          <p:nvPr/>
        </p:nvSpPr>
        <p:spPr bwMode="auto">
          <a:xfrm>
            <a:off x="267415" y="3837984"/>
            <a:ext cx="4011281" cy="6359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eaLnBrk="1" hangingPunct="1">
              <a:buFontTx/>
            </a:pPr>
            <a:r>
              <a:rPr lang="en-US" sz="2400" kern="0" dirty="0">
                <a:solidFill>
                  <a:srgbClr val="0033CC"/>
                </a:solidFill>
              </a:rPr>
              <a:t>R</a:t>
            </a:r>
            <a:r>
              <a:rPr lang="en-US" sz="2400" kern="0" baseline="-25000" dirty="0">
                <a:solidFill>
                  <a:srgbClr val="0033CC"/>
                </a:solidFill>
              </a:rPr>
              <a:t>S</a:t>
            </a:r>
            <a:r>
              <a:rPr lang="en-US" sz="2400" kern="0" dirty="0">
                <a:solidFill>
                  <a:srgbClr val="0033CC"/>
                </a:solidFill>
              </a:rPr>
              <a:t> – </a:t>
            </a:r>
            <a:r>
              <a:rPr lang="en-US" sz="2400" i="1" kern="0" dirty="0">
                <a:solidFill>
                  <a:srgbClr val="0033CC"/>
                </a:solidFill>
              </a:rPr>
              <a:t>V</a:t>
            </a:r>
            <a:r>
              <a:rPr lang="en-US" sz="2400" kern="0" dirty="0">
                <a:solidFill>
                  <a:srgbClr val="0033CC"/>
                </a:solidFill>
              </a:rPr>
              <a:t> drops by </a:t>
            </a:r>
            <a:r>
              <a:rPr lang="el-GR" sz="2400" i="1" kern="0" dirty="0">
                <a:solidFill>
                  <a:srgbClr val="0033CC"/>
                </a:solidFill>
              </a:rPr>
              <a:t>Δ</a:t>
            </a:r>
            <a:r>
              <a:rPr lang="en-US" sz="2400" i="1" kern="0" dirty="0">
                <a:solidFill>
                  <a:srgbClr val="0033CC"/>
                </a:solidFill>
              </a:rPr>
              <a:t>V = I R</a:t>
            </a:r>
            <a:r>
              <a:rPr lang="en-US" sz="2400" i="1" kern="0" baseline="-25000" dirty="0">
                <a:solidFill>
                  <a:srgbClr val="0033CC"/>
                </a:solidFill>
              </a:rPr>
              <a:t>S</a:t>
            </a:r>
          </a:p>
        </p:txBody>
      </p:sp>
      <p:grpSp>
        <p:nvGrpSpPr>
          <p:cNvPr id="127" name="Group 126">
            <a:extLst>
              <a:ext uri="{FF2B5EF4-FFF2-40B4-BE49-F238E27FC236}">
                <a16:creationId xmlns:a16="http://schemas.microsoft.com/office/drawing/2014/main" id="{C3E10BB5-7FAB-4842-990A-1C26743A1FF1}"/>
              </a:ext>
            </a:extLst>
          </p:cNvPr>
          <p:cNvGrpSpPr/>
          <p:nvPr/>
        </p:nvGrpSpPr>
        <p:grpSpPr>
          <a:xfrm>
            <a:off x="249292" y="4172624"/>
            <a:ext cx="4157523" cy="2114551"/>
            <a:chOff x="4619765" y="2909094"/>
            <a:chExt cx="4157523" cy="2114551"/>
          </a:xfrm>
        </p:grpSpPr>
        <p:grpSp>
          <p:nvGrpSpPr>
            <p:cNvPr id="128" name="Group 10">
              <a:extLst>
                <a:ext uri="{FF2B5EF4-FFF2-40B4-BE49-F238E27FC236}">
                  <a16:creationId xmlns:a16="http://schemas.microsoft.com/office/drawing/2014/main" id="{D469C279-4DE8-4F61-B8D7-00F00E2B37C7}"/>
                </a:ext>
              </a:extLst>
            </p:cNvPr>
            <p:cNvGrpSpPr>
              <a:grpSpLocks noChangeAspect="1"/>
            </p:cNvGrpSpPr>
            <p:nvPr/>
          </p:nvGrpSpPr>
          <p:grpSpPr bwMode="auto">
            <a:xfrm>
              <a:off x="5215780" y="2909094"/>
              <a:ext cx="3512767" cy="2114551"/>
              <a:chOff x="1827" y="1852"/>
              <a:chExt cx="3449" cy="2219"/>
            </a:xfrm>
          </p:grpSpPr>
          <p:sp>
            <p:nvSpPr>
              <p:cNvPr id="145" name="Rectangle 11">
                <a:extLst>
                  <a:ext uri="{FF2B5EF4-FFF2-40B4-BE49-F238E27FC236}">
                    <a16:creationId xmlns:a16="http://schemas.microsoft.com/office/drawing/2014/main" id="{2512FD35-43E2-4A9D-A813-EFC9DAEDEE46}"/>
                  </a:ext>
                </a:extLst>
              </p:cNvPr>
              <p:cNvSpPr>
                <a:spLocks noChangeAspect="1" noChangeArrowheads="1"/>
              </p:cNvSpPr>
              <p:nvPr/>
            </p:nvSpPr>
            <p:spPr bwMode="auto">
              <a:xfrm>
                <a:off x="1827" y="2304"/>
                <a:ext cx="2937" cy="17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u="sng"/>
              </a:p>
            </p:txBody>
          </p:sp>
          <p:sp>
            <p:nvSpPr>
              <p:cNvPr id="146" name="Line 16">
                <a:extLst>
                  <a:ext uri="{FF2B5EF4-FFF2-40B4-BE49-F238E27FC236}">
                    <a16:creationId xmlns:a16="http://schemas.microsoft.com/office/drawing/2014/main" id="{DD67AA90-53F0-4739-BEF9-C4BBEB21D05E}"/>
                  </a:ext>
                </a:extLst>
              </p:cNvPr>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147" name="Group 17">
                <a:extLst>
                  <a:ext uri="{FF2B5EF4-FFF2-40B4-BE49-F238E27FC236}">
                    <a16:creationId xmlns:a16="http://schemas.microsoft.com/office/drawing/2014/main" id="{AF6C7AFA-8A86-496B-B727-1A8A04525429}"/>
                  </a:ext>
                </a:extLst>
              </p:cNvPr>
              <p:cNvGrpSpPr>
                <a:grpSpLocks noChangeAspect="1"/>
              </p:cNvGrpSpPr>
              <p:nvPr/>
            </p:nvGrpSpPr>
            <p:grpSpPr bwMode="auto">
              <a:xfrm flipV="1">
                <a:off x="2314" y="3002"/>
                <a:ext cx="384" cy="332"/>
                <a:chOff x="1680" y="1488"/>
                <a:chExt cx="384" cy="332"/>
              </a:xfrm>
            </p:grpSpPr>
            <p:sp>
              <p:nvSpPr>
                <p:cNvPr id="168" name="AutoShape 18">
                  <a:extLst>
                    <a:ext uri="{FF2B5EF4-FFF2-40B4-BE49-F238E27FC236}">
                      <a16:creationId xmlns:a16="http://schemas.microsoft.com/office/drawing/2014/main" id="{C72D33D0-58CB-474E-8158-20C48434058D}"/>
                    </a:ext>
                  </a:extLst>
                </p:cNvPr>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u="sng"/>
                </a:p>
              </p:txBody>
            </p:sp>
            <p:sp>
              <p:nvSpPr>
                <p:cNvPr id="169" name="Line 19">
                  <a:extLst>
                    <a:ext uri="{FF2B5EF4-FFF2-40B4-BE49-F238E27FC236}">
                      <a16:creationId xmlns:a16="http://schemas.microsoft.com/office/drawing/2014/main" id="{ECDAF7B8-A7C7-4C19-8C32-075B427EEA19}"/>
                    </a:ext>
                  </a:extLst>
                </p:cNvPr>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grpSp>
            <p:nvGrpSpPr>
              <p:cNvPr id="148" name="Group 20">
                <a:extLst>
                  <a:ext uri="{FF2B5EF4-FFF2-40B4-BE49-F238E27FC236}">
                    <a16:creationId xmlns:a16="http://schemas.microsoft.com/office/drawing/2014/main" id="{E421FF2A-4A62-4BEF-91E7-8B5781DB7063}"/>
                  </a:ext>
                </a:extLst>
              </p:cNvPr>
              <p:cNvGrpSpPr>
                <a:grpSpLocks noChangeAspect="1"/>
              </p:cNvGrpSpPr>
              <p:nvPr/>
            </p:nvGrpSpPr>
            <p:grpSpPr bwMode="auto">
              <a:xfrm>
                <a:off x="3760" y="2192"/>
                <a:ext cx="672" cy="224"/>
                <a:chOff x="1792" y="2923"/>
                <a:chExt cx="672" cy="224"/>
              </a:xfrm>
            </p:grpSpPr>
            <p:sp>
              <p:nvSpPr>
                <p:cNvPr id="166" name="Rectangle 21">
                  <a:extLst>
                    <a:ext uri="{FF2B5EF4-FFF2-40B4-BE49-F238E27FC236}">
                      <a16:creationId xmlns:a16="http://schemas.microsoft.com/office/drawing/2014/main" id="{24562BD8-A640-4EF7-B084-F8D05E5137BA}"/>
                    </a:ext>
                  </a:extLst>
                </p:cNvPr>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67" name="Freeform 22">
                  <a:extLst>
                    <a:ext uri="{FF2B5EF4-FFF2-40B4-BE49-F238E27FC236}">
                      <a16:creationId xmlns:a16="http://schemas.microsoft.com/office/drawing/2014/main" id="{5BE9202B-EFA7-46A2-BDEA-00D6B402085F}"/>
                    </a:ext>
                  </a:extLst>
                </p:cNvPr>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grpSp>
            <p:nvGrpSpPr>
              <p:cNvPr id="149" name="Group 23">
                <a:extLst>
                  <a:ext uri="{FF2B5EF4-FFF2-40B4-BE49-F238E27FC236}">
                    <a16:creationId xmlns:a16="http://schemas.microsoft.com/office/drawing/2014/main" id="{A6F684BE-DC73-435C-9D86-62B0806E7F6C}"/>
                  </a:ext>
                </a:extLst>
              </p:cNvPr>
              <p:cNvGrpSpPr>
                <a:grpSpLocks noChangeAspect="1"/>
              </p:cNvGrpSpPr>
              <p:nvPr/>
            </p:nvGrpSpPr>
            <p:grpSpPr bwMode="auto">
              <a:xfrm rot="-5400000">
                <a:off x="4425" y="3056"/>
                <a:ext cx="672" cy="224"/>
                <a:chOff x="1792" y="2923"/>
                <a:chExt cx="672" cy="224"/>
              </a:xfrm>
            </p:grpSpPr>
            <p:sp>
              <p:nvSpPr>
                <p:cNvPr id="164" name="Rectangle 24">
                  <a:extLst>
                    <a:ext uri="{FF2B5EF4-FFF2-40B4-BE49-F238E27FC236}">
                      <a16:creationId xmlns:a16="http://schemas.microsoft.com/office/drawing/2014/main" id="{E4A71C17-3A47-4E64-B4E8-FC32E8629F9A}"/>
                    </a:ext>
                  </a:extLst>
                </p:cNvPr>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65" name="Freeform 25">
                  <a:extLst>
                    <a:ext uri="{FF2B5EF4-FFF2-40B4-BE49-F238E27FC236}">
                      <a16:creationId xmlns:a16="http://schemas.microsoft.com/office/drawing/2014/main" id="{A95F7577-E571-41FC-892D-74169FDECBDF}"/>
                    </a:ext>
                  </a:extLst>
                </p:cNvPr>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150" name="Line 26">
                <a:extLst>
                  <a:ext uri="{FF2B5EF4-FFF2-40B4-BE49-F238E27FC236}">
                    <a16:creationId xmlns:a16="http://schemas.microsoft.com/office/drawing/2014/main" id="{C89C7043-106C-437A-9778-1BDEA32DA520}"/>
                  </a:ext>
                </a:extLst>
              </p:cNvPr>
              <p:cNvSpPr>
                <a:spLocks noChangeAspect="1" noChangeShapeType="1"/>
              </p:cNvSpPr>
              <p:nvPr/>
            </p:nvSpPr>
            <p:spPr bwMode="auto">
              <a:xfrm>
                <a:off x="3436" y="230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sp>
            <p:nvSpPr>
              <p:cNvPr id="154" name="Text Box 33">
                <a:extLst>
                  <a:ext uri="{FF2B5EF4-FFF2-40B4-BE49-F238E27FC236}">
                    <a16:creationId xmlns:a16="http://schemas.microsoft.com/office/drawing/2014/main" id="{805DD068-4807-4F39-B988-4934311CD22E}"/>
                  </a:ext>
                </a:extLst>
              </p:cNvPr>
              <p:cNvSpPr txBox="1">
                <a:spLocks noChangeAspect="1" noChangeArrowheads="1"/>
              </p:cNvSpPr>
              <p:nvPr/>
            </p:nvSpPr>
            <p:spPr bwMode="auto">
              <a:xfrm rot="16200000">
                <a:off x="4762" y="3017"/>
                <a:ext cx="72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u="sng" dirty="0">
                    <a:latin typeface="Helvetica" charset="0"/>
                  </a:rPr>
                  <a:t>Load</a:t>
                </a:r>
              </a:p>
            </p:txBody>
          </p:sp>
          <p:sp>
            <p:nvSpPr>
              <p:cNvPr id="155" name="Text Box 34">
                <a:extLst>
                  <a:ext uri="{FF2B5EF4-FFF2-40B4-BE49-F238E27FC236}">
                    <a16:creationId xmlns:a16="http://schemas.microsoft.com/office/drawing/2014/main" id="{13860179-5AAB-48E3-85B6-2EFE51F98CFD}"/>
                  </a:ext>
                </a:extLst>
              </p:cNvPr>
              <p:cNvSpPr txBox="1">
                <a:spLocks noChangeAspect="1" noChangeArrowheads="1"/>
              </p:cNvSpPr>
              <p:nvPr/>
            </p:nvSpPr>
            <p:spPr bwMode="auto">
              <a:xfrm>
                <a:off x="3900" y="1852"/>
                <a:ext cx="52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dirty="0" err="1">
                    <a:latin typeface="Helvetica" charset="0"/>
                  </a:rPr>
                  <a:t>R</a:t>
                </a:r>
                <a:r>
                  <a:rPr lang="en-US" sz="1800" baseline="-25000" dirty="0" err="1">
                    <a:latin typeface="Helvetica" charset="0"/>
                  </a:rPr>
                  <a:t>s</a:t>
                </a:r>
                <a:endParaRPr lang="en-US" sz="1800" baseline="-25000" dirty="0">
                  <a:latin typeface="Helvetica" charset="0"/>
                </a:endParaRPr>
              </a:p>
            </p:txBody>
          </p:sp>
          <p:sp>
            <p:nvSpPr>
              <p:cNvPr id="156" name="Oval 35">
                <a:extLst>
                  <a:ext uri="{FF2B5EF4-FFF2-40B4-BE49-F238E27FC236}">
                    <a16:creationId xmlns:a16="http://schemas.microsoft.com/office/drawing/2014/main" id="{202426FC-1A58-4176-8F08-61F40FFE97C2}"/>
                  </a:ext>
                </a:extLst>
              </p:cNvPr>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57" name="Oval 36">
                <a:extLst>
                  <a:ext uri="{FF2B5EF4-FFF2-40B4-BE49-F238E27FC236}">
                    <a16:creationId xmlns:a16="http://schemas.microsoft.com/office/drawing/2014/main" id="{D9E450AF-6BD6-4CCF-83EF-90E0E7D12EE0}"/>
                  </a:ext>
                </a:extLst>
              </p:cNvPr>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58" name="Oval 37">
                <a:extLst>
                  <a:ext uri="{FF2B5EF4-FFF2-40B4-BE49-F238E27FC236}">
                    <a16:creationId xmlns:a16="http://schemas.microsoft.com/office/drawing/2014/main" id="{3342F04E-EB7D-43A1-8734-D362A733AE0D}"/>
                  </a:ext>
                </a:extLst>
              </p:cNvPr>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59" name="Oval 38">
                <a:extLst>
                  <a:ext uri="{FF2B5EF4-FFF2-40B4-BE49-F238E27FC236}">
                    <a16:creationId xmlns:a16="http://schemas.microsoft.com/office/drawing/2014/main" id="{0E38510F-0828-447C-BF56-3D9AA2E8C183}"/>
                  </a:ext>
                </a:extLst>
              </p:cNvPr>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grpSp>
        <p:sp>
          <p:nvSpPr>
            <p:cNvPr id="129" name="TextBox 52">
              <a:extLst>
                <a:ext uri="{FF2B5EF4-FFF2-40B4-BE49-F238E27FC236}">
                  <a16:creationId xmlns:a16="http://schemas.microsoft.com/office/drawing/2014/main" id="{A8C15904-635F-4279-BFFF-F8FDF08E1669}"/>
                </a:ext>
              </a:extLst>
            </p:cNvPr>
            <p:cNvSpPr txBox="1">
              <a:spLocks noChangeArrowheads="1"/>
            </p:cNvSpPr>
            <p:nvPr/>
          </p:nvSpPr>
          <p:spPr bwMode="auto">
            <a:xfrm>
              <a:off x="4619765" y="3700424"/>
              <a:ext cx="65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SC</a:t>
              </a:r>
            </a:p>
          </p:txBody>
        </p:sp>
        <p:grpSp>
          <p:nvGrpSpPr>
            <p:cNvPr id="130" name="Group 129">
              <a:extLst>
                <a:ext uri="{FF2B5EF4-FFF2-40B4-BE49-F238E27FC236}">
                  <a16:creationId xmlns:a16="http://schemas.microsoft.com/office/drawing/2014/main" id="{52F32562-D77B-4E46-9B37-B4AECC4916B6}"/>
                </a:ext>
              </a:extLst>
            </p:cNvPr>
            <p:cNvGrpSpPr/>
            <p:nvPr/>
          </p:nvGrpSpPr>
          <p:grpSpPr>
            <a:xfrm>
              <a:off x="5133975" y="3155950"/>
              <a:ext cx="3643313" cy="1577181"/>
              <a:chOff x="5133975" y="3155950"/>
              <a:chExt cx="3643313" cy="1577181"/>
            </a:xfrm>
          </p:grpSpPr>
          <p:sp>
            <p:nvSpPr>
              <p:cNvPr id="131" name="TextBox 52">
                <a:extLst>
                  <a:ext uri="{FF2B5EF4-FFF2-40B4-BE49-F238E27FC236}">
                    <a16:creationId xmlns:a16="http://schemas.microsoft.com/office/drawing/2014/main" id="{3F1211B1-887C-499B-B4C7-2E639225B008}"/>
                  </a:ext>
                </a:extLst>
              </p:cNvPr>
              <p:cNvSpPr txBox="1">
                <a:spLocks noChangeArrowheads="1"/>
              </p:cNvSpPr>
              <p:nvPr/>
            </p:nvSpPr>
            <p:spPr bwMode="auto">
              <a:xfrm>
                <a:off x="5340488" y="3550659"/>
                <a:ext cx="655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d</a:t>
                </a:r>
              </a:p>
            </p:txBody>
          </p:sp>
          <p:sp>
            <p:nvSpPr>
              <p:cNvPr id="132" name="TextBox 52">
                <a:extLst>
                  <a:ext uri="{FF2B5EF4-FFF2-40B4-BE49-F238E27FC236}">
                    <a16:creationId xmlns:a16="http://schemas.microsoft.com/office/drawing/2014/main" id="{E14F19EA-AB2C-4D2F-8579-7C009A7E8D0E}"/>
                  </a:ext>
                </a:extLst>
              </p:cNvPr>
              <p:cNvSpPr txBox="1">
                <a:spLocks noChangeArrowheads="1"/>
              </p:cNvSpPr>
              <p:nvPr/>
            </p:nvSpPr>
            <p:spPr bwMode="auto">
              <a:xfrm>
                <a:off x="8243888" y="315595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p>
            </p:txBody>
          </p:sp>
          <p:cxnSp>
            <p:nvCxnSpPr>
              <p:cNvPr id="133" name="Straight Arrow Connector 59">
                <a:extLst>
                  <a:ext uri="{FF2B5EF4-FFF2-40B4-BE49-F238E27FC236}">
                    <a16:creationId xmlns:a16="http://schemas.microsoft.com/office/drawing/2014/main" id="{177FE99B-B1E0-4475-8098-C9DCC3C2A1E0}"/>
                  </a:ext>
                </a:extLst>
              </p:cNvPr>
              <p:cNvCxnSpPr>
                <a:cxnSpLocks noChangeShapeType="1"/>
              </p:cNvCxnSpPr>
              <p:nvPr/>
            </p:nvCxnSpPr>
            <p:spPr bwMode="auto">
              <a:xfrm>
                <a:off x="8393113" y="3625850"/>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4" name="Straight Arrow Connector 59">
                <a:extLst>
                  <a:ext uri="{FF2B5EF4-FFF2-40B4-BE49-F238E27FC236}">
                    <a16:creationId xmlns:a16="http://schemas.microsoft.com/office/drawing/2014/main" id="{F940C19B-5A92-4B7A-92FF-9A21DDAF94FD}"/>
                  </a:ext>
                </a:extLst>
              </p:cNvPr>
              <p:cNvCxnSpPr>
                <a:cxnSpLocks noChangeShapeType="1"/>
              </p:cNvCxnSpPr>
              <p:nvPr/>
            </p:nvCxnSpPr>
            <p:spPr bwMode="auto">
              <a:xfrm>
                <a:off x="5791200" y="3474588"/>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5" name="Rectangle 51">
                <a:extLst>
                  <a:ext uri="{FF2B5EF4-FFF2-40B4-BE49-F238E27FC236}">
                    <a16:creationId xmlns:a16="http://schemas.microsoft.com/office/drawing/2014/main" id="{1FC0A663-F5C9-4BC6-B7C7-D31AADB0881C}"/>
                  </a:ext>
                </a:extLst>
              </p:cNvPr>
              <p:cNvSpPr>
                <a:spLocks noChangeArrowheads="1"/>
              </p:cNvSpPr>
              <p:nvPr/>
            </p:nvSpPr>
            <p:spPr bwMode="auto">
              <a:xfrm>
                <a:off x="5133975" y="4192588"/>
                <a:ext cx="228600" cy="500062"/>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136" name="Straight Arrow Connector 52">
                <a:extLst>
                  <a:ext uri="{FF2B5EF4-FFF2-40B4-BE49-F238E27FC236}">
                    <a16:creationId xmlns:a16="http://schemas.microsoft.com/office/drawing/2014/main" id="{559290BA-B84D-49C5-A152-6D2F1CFB26DD}"/>
                  </a:ext>
                </a:extLst>
              </p:cNvPr>
              <p:cNvCxnSpPr>
                <a:cxnSpLocks noChangeShapeType="1"/>
              </p:cNvCxnSpPr>
              <p:nvPr/>
            </p:nvCxnSpPr>
            <p:spPr bwMode="auto">
              <a:xfrm>
                <a:off x="5248275" y="4284663"/>
                <a:ext cx="0" cy="309562"/>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37" name="Oval 36">
                <a:extLst>
                  <a:ext uri="{FF2B5EF4-FFF2-40B4-BE49-F238E27FC236}">
                    <a16:creationId xmlns:a16="http://schemas.microsoft.com/office/drawing/2014/main" id="{9A616F31-DE6C-49FE-B06C-48B663E4A020}"/>
                  </a:ext>
                </a:extLst>
              </p:cNvPr>
              <p:cNvSpPr>
                <a:spLocks noChangeAspect="1" noChangeArrowheads="1"/>
              </p:cNvSpPr>
              <p:nvPr/>
            </p:nvSpPr>
            <p:spPr bwMode="auto">
              <a:xfrm>
                <a:off x="8174038" y="3594100"/>
                <a:ext cx="92075"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38" name="Oval 37">
                <a:extLst>
                  <a:ext uri="{FF2B5EF4-FFF2-40B4-BE49-F238E27FC236}">
                    <a16:creationId xmlns:a16="http://schemas.microsoft.com/office/drawing/2014/main" id="{E6A48E2C-A945-4CF6-A269-7577F4B3B258}"/>
                  </a:ext>
                </a:extLst>
              </p:cNvPr>
              <p:cNvSpPr>
                <a:spLocks noChangeAspect="1" noChangeArrowheads="1"/>
              </p:cNvSpPr>
              <p:nvPr/>
            </p:nvSpPr>
            <p:spPr bwMode="auto">
              <a:xfrm>
                <a:off x="8163168" y="4632325"/>
                <a:ext cx="90487"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39" name="TextBox 53">
                <a:extLst>
                  <a:ext uri="{FF2B5EF4-FFF2-40B4-BE49-F238E27FC236}">
                    <a16:creationId xmlns:a16="http://schemas.microsoft.com/office/drawing/2014/main" id="{87F2EB8D-2144-49FC-97BC-D89CD65CC7EA}"/>
                  </a:ext>
                </a:extLst>
              </p:cNvPr>
              <p:cNvSpPr txBox="1">
                <a:spLocks noChangeArrowheads="1"/>
              </p:cNvSpPr>
              <p:nvPr/>
            </p:nvSpPr>
            <p:spPr bwMode="auto">
              <a:xfrm>
                <a:off x="6222454" y="4042410"/>
                <a:ext cx="574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140" name="TextBox 54">
                <a:extLst>
                  <a:ext uri="{FF2B5EF4-FFF2-40B4-BE49-F238E27FC236}">
                    <a16:creationId xmlns:a16="http://schemas.microsoft.com/office/drawing/2014/main" id="{02427AC4-F893-4EBC-A5EE-E11B53121465}"/>
                  </a:ext>
                </a:extLst>
              </p:cNvPr>
              <p:cNvSpPr txBox="1">
                <a:spLocks noChangeArrowheads="1"/>
              </p:cNvSpPr>
              <p:nvPr/>
            </p:nvSpPr>
            <p:spPr bwMode="auto">
              <a:xfrm>
                <a:off x="6066469" y="35139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141" name="TextBox 55">
                <a:extLst>
                  <a:ext uri="{FF2B5EF4-FFF2-40B4-BE49-F238E27FC236}">
                    <a16:creationId xmlns:a16="http://schemas.microsoft.com/office/drawing/2014/main" id="{39A1E5F4-F135-4AEF-9C9A-893AC511B933}"/>
                  </a:ext>
                </a:extLst>
              </p:cNvPr>
              <p:cNvSpPr txBox="1">
                <a:spLocks noChangeArrowheads="1"/>
              </p:cNvSpPr>
              <p:nvPr/>
            </p:nvSpPr>
            <p:spPr bwMode="auto">
              <a:xfrm>
                <a:off x="6072170" y="415430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sp>
            <p:nvSpPr>
              <p:cNvPr id="142" name="TextBox 53">
                <a:extLst>
                  <a:ext uri="{FF2B5EF4-FFF2-40B4-BE49-F238E27FC236}">
                    <a16:creationId xmlns:a16="http://schemas.microsoft.com/office/drawing/2014/main" id="{D19163A0-C185-474C-9958-9B0E61BAC848}"/>
                  </a:ext>
                </a:extLst>
              </p:cNvPr>
              <p:cNvSpPr txBox="1">
                <a:spLocks noChangeArrowheads="1"/>
              </p:cNvSpPr>
              <p:nvPr/>
            </p:nvSpPr>
            <p:spPr bwMode="auto">
              <a:xfrm>
                <a:off x="7631990" y="4003481"/>
                <a:ext cx="359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V</a:t>
                </a:r>
                <a:endParaRPr lang="en-US" sz="2400" b="1" baseline="-25000" dirty="0"/>
              </a:p>
            </p:txBody>
          </p:sp>
          <p:sp>
            <p:nvSpPr>
              <p:cNvPr id="143" name="TextBox 54">
                <a:extLst>
                  <a:ext uri="{FF2B5EF4-FFF2-40B4-BE49-F238E27FC236}">
                    <a16:creationId xmlns:a16="http://schemas.microsoft.com/office/drawing/2014/main" id="{D0D9BAFB-5C70-4FA8-BBD4-8514345694C7}"/>
                  </a:ext>
                </a:extLst>
              </p:cNvPr>
              <p:cNvSpPr txBox="1">
                <a:spLocks noChangeArrowheads="1"/>
              </p:cNvSpPr>
              <p:nvPr/>
            </p:nvSpPr>
            <p:spPr bwMode="auto">
              <a:xfrm>
                <a:off x="7686634" y="355361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144" name="TextBox 55">
                <a:extLst>
                  <a:ext uri="{FF2B5EF4-FFF2-40B4-BE49-F238E27FC236}">
                    <a16:creationId xmlns:a16="http://schemas.microsoft.com/office/drawing/2014/main" id="{A4240C27-7417-4297-9DDF-D8A5E31023DB}"/>
                  </a:ext>
                </a:extLst>
              </p:cNvPr>
              <p:cNvSpPr txBox="1">
                <a:spLocks noChangeArrowheads="1"/>
              </p:cNvSpPr>
              <p:nvPr/>
            </p:nvSpPr>
            <p:spPr bwMode="auto">
              <a:xfrm>
                <a:off x="7721810" y="4209256"/>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gr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76200"/>
            <a:ext cx="8686800" cy="1066800"/>
          </a:xfrm>
        </p:spPr>
        <p:txBody>
          <a:bodyPr/>
          <a:lstStyle/>
          <a:p>
            <a:pPr eaLnBrk="1" hangingPunct="1"/>
            <a:r>
              <a:rPr lang="en-US" sz="3200" dirty="0"/>
              <a:t>Series and Shunt Resistance Effects</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34</a:t>
            </a:fld>
            <a:endParaRPr lang="en-US" dirty="0"/>
          </a:p>
        </p:txBody>
      </p:sp>
      <p:grpSp>
        <p:nvGrpSpPr>
          <p:cNvPr id="83" name="Group 82">
            <a:extLst>
              <a:ext uri="{FF2B5EF4-FFF2-40B4-BE49-F238E27FC236}">
                <a16:creationId xmlns:a16="http://schemas.microsoft.com/office/drawing/2014/main" id="{469DD9BF-1A89-498A-8B2D-89B3669A3980}"/>
              </a:ext>
            </a:extLst>
          </p:cNvPr>
          <p:cNvGrpSpPr/>
          <p:nvPr/>
        </p:nvGrpSpPr>
        <p:grpSpPr>
          <a:xfrm>
            <a:off x="2209800" y="1314449"/>
            <a:ext cx="4645180" cy="2114551"/>
            <a:chOff x="4132108" y="2909094"/>
            <a:chExt cx="4645180" cy="2114551"/>
          </a:xfrm>
        </p:grpSpPr>
        <p:grpSp>
          <p:nvGrpSpPr>
            <p:cNvPr id="84" name="Group 10">
              <a:extLst>
                <a:ext uri="{FF2B5EF4-FFF2-40B4-BE49-F238E27FC236}">
                  <a16:creationId xmlns:a16="http://schemas.microsoft.com/office/drawing/2014/main" id="{AD9A45B0-A187-4C0F-83D7-A79BB62BEFDD}"/>
                </a:ext>
              </a:extLst>
            </p:cNvPr>
            <p:cNvGrpSpPr>
              <a:grpSpLocks noChangeAspect="1"/>
            </p:cNvGrpSpPr>
            <p:nvPr/>
          </p:nvGrpSpPr>
          <p:grpSpPr bwMode="auto">
            <a:xfrm>
              <a:off x="4132108" y="2909094"/>
              <a:ext cx="4596439" cy="2114551"/>
              <a:chOff x="763" y="1852"/>
              <a:chExt cx="4513" cy="2219"/>
            </a:xfrm>
          </p:grpSpPr>
          <p:sp>
            <p:nvSpPr>
              <p:cNvPr id="101" name="Rectangle 11">
                <a:extLst>
                  <a:ext uri="{FF2B5EF4-FFF2-40B4-BE49-F238E27FC236}">
                    <a16:creationId xmlns:a16="http://schemas.microsoft.com/office/drawing/2014/main" id="{EFF554A4-8BC3-44CF-A56D-1E2B983C95F9}"/>
                  </a:ext>
                </a:extLst>
              </p:cNvPr>
              <p:cNvSpPr>
                <a:spLocks noChangeAspect="1" noChangeArrowheads="1"/>
              </p:cNvSpPr>
              <p:nvPr/>
            </p:nvSpPr>
            <p:spPr bwMode="auto">
              <a:xfrm>
                <a:off x="1827" y="2304"/>
                <a:ext cx="2937" cy="17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u="sng"/>
              </a:p>
            </p:txBody>
          </p:sp>
          <p:sp>
            <p:nvSpPr>
              <p:cNvPr id="102" name="Line 16">
                <a:extLst>
                  <a:ext uri="{FF2B5EF4-FFF2-40B4-BE49-F238E27FC236}">
                    <a16:creationId xmlns:a16="http://schemas.microsoft.com/office/drawing/2014/main" id="{F63649EA-6C12-4FE1-B7A7-B423E3278C5A}"/>
                  </a:ext>
                </a:extLst>
              </p:cNvPr>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103" name="Group 17">
                <a:extLst>
                  <a:ext uri="{FF2B5EF4-FFF2-40B4-BE49-F238E27FC236}">
                    <a16:creationId xmlns:a16="http://schemas.microsoft.com/office/drawing/2014/main" id="{58D5A043-4CB1-4F40-9A7D-77BCFAE8F060}"/>
                  </a:ext>
                </a:extLst>
              </p:cNvPr>
              <p:cNvGrpSpPr>
                <a:grpSpLocks noChangeAspect="1"/>
              </p:cNvGrpSpPr>
              <p:nvPr/>
            </p:nvGrpSpPr>
            <p:grpSpPr bwMode="auto">
              <a:xfrm flipV="1">
                <a:off x="2314" y="3002"/>
                <a:ext cx="384" cy="332"/>
                <a:chOff x="1680" y="1488"/>
                <a:chExt cx="384" cy="332"/>
              </a:xfrm>
            </p:grpSpPr>
            <p:sp>
              <p:nvSpPr>
                <p:cNvPr id="124" name="AutoShape 18">
                  <a:extLst>
                    <a:ext uri="{FF2B5EF4-FFF2-40B4-BE49-F238E27FC236}">
                      <a16:creationId xmlns:a16="http://schemas.microsoft.com/office/drawing/2014/main" id="{2F827E2C-D6C3-4CC9-86B9-05528ED7BC0F}"/>
                    </a:ext>
                  </a:extLst>
                </p:cNvPr>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u="sng"/>
                </a:p>
              </p:txBody>
            </p:sp>
            <p:sp>
              <p:nvSpPr>
                <p:cNvPr id="125" name="Line 19">
                  <a:extLst>
                    <a:ext uri="{FF2B5EF4-FFF2-40B4-BE49-F238E27FC236}">
                      <a16:creationId xmlns:a16="http://schemas.microsoft.com/office/drawing/2014/main" id="{14DBE7E8-A419-4DED-A4C9-4BA97CC2A502}"/>
                    </a:ext>
                  </a:extLst>
                </p:cNvPr>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grpSp>
            <p:nvGrpSpPr>
              <p:cNvPr id="104" name="Group 20">
                <a:extLst>
                  <a:ext uri="{FF2B5EF4-FFF2-40B4-BE49-F238E27FC236}">
                    <a16:creationId xmlns:a16="http://schemas.microsoft.com/office/drawing/2014/main" id="{A531FE9E-E3A2-4D1A-A179-372BC729DE91}"/>
                  </a:ext>
                </a:extLst>
              </p:cNvPr>
              <p:cNvGrpSpPr>
                <a:grpSpLocks noChangeAspect="1"/>
              </p:cNvGrpSpPr>
              <p:nvPr/>
            </p:nvGrpSpPr>
            <p:grpSpPr bwMode="auto">
              <a:xfrm>
                <a:off x="3760" y="2192"/>
                <a:ext cx="672" cy="224"/>
                <a:chOff x="1792" y="2923"/>
                <a:chExt cx="672" cy="224"/>
              </a:xfrm>
            </p:grpSpPr>
            <p:sp>
              <p:nvSpPr>
                <p:cNvPr id="122" name="Rectangle 21">
                  <a:extLst>
                    <a:ext uri="{FF2B5EF4-FFF2-40B4-BE49-F238E27FC236}">
                      <a16:creationId xmlns:a16="http://schemas.microsoft.com/office/drawing/2014/main" id="{C2E151F5-A7B0-4BC2-BE83-73B31870BB4C}"/>
                    </a:ext>
                  </a:extLst>
                </p:cNvPr>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23" name="Freeform 22">
                  <a:extLst>
                    <a:ext uri="{FF2B5EF4-FFF2-40B4-BE49-F238E27FC236}">
                      <a16:creationId xmlns:a16="http://schemas.microsoft.com/office/drawing/2014/main" id="{239C4EB0-FEB5-455F-8E3E-094FA80D0ACF}"/>
                    </a:ext>
                  </a:extLst>
                </p:cNvPr>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grpSp>
            <p:nvGrpSpPr>
              <p:cNvPr id="105" name="Group 23">
                <a:extLst>
                  <a:ext uri="{FF2B5EF4-FFF2-40B4-BE49-F238E27FC236}">
                    <a16:creationId xmlns:a16="http://schemas.microsoft.com/office/drawing/2014/main" id="{887DD658-AD4F-4B5B-8EDF-0345D1851F5E}"/>
                  </a:ext>
                </a:extLst>
              </p:cNvPr>
              <p:cNvGrpSpPr>
                <a:grpSpLocks noChangeAspect="1"/>
              </p:cNvGrpSpPr>
              <p:nvPr/>
            </p:nvGrpSpPr>
            <p:grpSpPr bwMode="auto">
              <a:xfrm rot="-5400000">
                <a:off x="4425" y="3056"/>
                <a:ext cx="672" cy="224"/>
                <a:chOff x="1792" y="2923"/>
                <a:chExt cx="672" cy="224"/>
              </a:xfrm>
            </p:grpSpPr>
            <p:sp>
              <p:nvSpPr>
                <p:cNvPr id="120" name="Rectangle 24">
                  <a:extLst>
                    <a:ext uri="{FF2B5EF4-FFF2-40B4-BE49-F238E27FC236}">
                      <a16:creationId xmlns:a16="http://schemas.microsoft.com/office/drawing/2014/main" id="{D449F16C-A861-408D-B617-461F4A940153}"/>
                    </a:ext>
                  </a:extLst>
                </p:cNvPr>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21" name="Freeform 25">
                  <a:extLst>
                    <a:ext uri="{FF2B5EF4-FFF2-40B4-BE49-F238E27FC236}">
                      <a16:creationId xmlns:a16="http://schemas.microsoft.com/office/drawing/2014/main" id="{F726D7A8-2623-4F06-ACB7-4D90CE92DF60}"/>
                    </a:ext>
                  </a:extLst>
                </p:cNvPr>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106" name="Line 26">
                <a:extLst>
                  <a:ext uri="{FF2B5EF4-FFF2-40B4-BE49-F238E27FC236}">
                    <a16:creationId xmlns:a16="http://schemas.microsoft.com/office/drawing/2014/main" id="{2807A722-FAAE-47C3-BA3F-5990FF309D0F}"/>
                  </a:ext>
                </a:extLst>
              </p:cNvPr>
              <p:cNvSpPr>
                <a:spLocks noChangeAspect="1" noChangeShapeType="1"/>
              </p:cNvSpPr>
              <p:nvPr/>
            </p:nvSpPr>
            <p:spPr bwMode="auto">
              <a:xfrm>
                <a:off x="3436" y="230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107" name="Group 27">
                <a:extLst>
                  <a:ext uri="{FF2B5EF4-FFF2-40B4-BE49-F238E27FC236}">
                    <a16:creationId xmlns:a16="http://schemas.microsoft.com/office/drawing/2014/main" id="{7276CDC6-D923-497F-867F-205DC280D50B}"/>
                  </a:ext>
                </a:extLst>
              </p:cNvPr>
              <p:cNvGrpSpPr>
                <a:grpSpLocks noChangeAspect="1"/>
              </p:cNvGrpSpPr>
              <p:nvPr/>
            </p:nvGrpSpPr>
            <p:grpSpPr bwMode="auto">
              <a:xfrm rot="-5400000">
                <a:off x="3100" y="3056"/>
                <a:ext cx="672" cy="224"/>
                <a:chOff x="1792" y="2923"/>
                <a:chExt cx="672" cy="224"/>
              </a:xfrm>
            </p:grpSpPr>
            <p:sp>
              <p:nvSpPr>
                <p:cNvPr id="118" name="Rectangle 28">
                  <a:extLst>
                    <a:ext uri="{FF2B5EF4-FFF2-40B4-BE49-F238E27FC236}">
                      <a16:creationId xmlns:a16="http://schemas.microsoft.com/office/drawing/2014/main" id="{48EB4769-86AA-41C2-BD66-1F1A1665982F}"/>
                    </a:ext>
                  </a:extLst>
                </p:cNvPr>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19" name="Freeform 29">
                  <a:extLst>
                    <a:ext uri="{FF2B5EF4-FFF2-40B4-BE49-F238E27FC236}">
                      <a16:creationId xmlns:a16="http://schemas.microsoft.com/office/drawing/2014/main" id="{F78075D2-9FA4-4E13-96A9-ACEF366A02F2}"/>
                    </a:ext>
                  </a:extLst>
                </p:cNvPr>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108" name="Text Box 30">
                <a:extLst>
                  <a:ext uri="{FF2B5EF4-FFF2-40B4-BE49-F238E27FC236}">
                    <a16:creationId xmlns:a16="http://schemas.microsoft.com/office/drawing/2014/main" id="{31C2198D-137C-4214-82CE-48F36A34A16A}"/>
                  </a:ext>
                </a:extLst>
              </p:cNvPr>
              <p:cNvSpPr txBox="1">
                <a:spLocks noChangeAspect="1" noChangeArrowheads="1"/>
              </p:cNvSpPr>
              <p:nvPr/>
            </p:nvSpPr>
            <p:spPr bwMode="auto">
              <a:xfrm rot="16200000">
                <a:off x="296" y="2967"/>
                <a:ext cx="144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400" u="sng" dirty="0">
                    <a:latin typeface="Helvetica" charset="0"/>
                  </a:rPr>
                  <a:t>Photocurrent source</a:t>
                </a:r>
              </a:p>
            </p:txBody>
          </p:sp>
          <p:sp>
            <p:nvSpPr>
              <p:cNvPr id="109" name="Text Box 32">
                <a:extLst>
                  <a:ext uri="{FF2B5EF4-FFF2-40B4-BE49-F238E27FC236}">
                    <a16:creationId xmlns:a16="http://schemas.microsoft.com/office/drawing/2014/main" id="{E29B385B-FE2F-4BB0-A478-E8E22E2CA1D8}"/>
                  </a:ext>
                </a:extLst>
              </p:cNvPr>
              <p:cNvSpPr txBox="1">
                <a:spLocks noChangeAspect="1" noChangeArrowheads="1"/>
              </p:cNvSpPr>
              <p:nvPr/>
            </p:nvSpPr>
            <p:spPr bwMode="auto">
              <a:xfrm>
                <a:off x="3476" y="3059"/>
                <a:ext cx="4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dirty="0">
                    <a:latin typeface="Helvetica" charset="0"/>
                  </a:rPr>
                  <a:t>R</a:t>
                </a:r>
                <a:r>
                  <a:rPr lang="en-US" sz="1800" baseline="-25000" dirty="0">
                    <a:latin typeface="Helvetica" charset="0"/>
                  </a:rPr>
                  <a:t>P</a:t>
                </a:r>
              </a:p>
            </p:txBody>
          </p:sp>
          <p:sp>
            <p:nvSpPr>
              <p:cNvPr id="110" name="Text Box 33">
                <a:extLst>
                  <a:ext uri="{FF2B5EF4-FFF2-40B4-BE49-F238E27FC236}">
                    <a16:creationId xmlns:a16="http://schemas.microsoft.com/office/drawing/2014/main" id="{EF0BDF78-2DF2-48D6-8CCC-BD884C02BB29}"/>
                  </a:ext>
                </a:extLst>
              </p:cNvPr>
              <p:cNvSpPr txBox="1">
                <a:spLocks noChangeAspect="1" noChangeArrowheads="1"/>
              </p:cNvSpPr>
              <p:nvPr/>
            </p:nvSpPr>
            <p:spPr bwMode="auto">
              <a:xfrm rot="16200000">
                <a:off x="4762" y="3017"/>
                <a:ext cx="72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u="sng" dirty="0">
                    <a:latin typeface="Helvetica" charset="0"/>
                  </a:rPr>
                  <a:t>Load</a:t>
                </a:r>
              </a:p>
            </p:txBody>
          </p:sp>
          <p:sp>
            <p:nvSpPr>
              <p:cNvPr id="111" name="Text Box 34">
                <a:extLst>
                  <a:ext uri="{FF2B5EF4-FFF2-40B4-BE49-F238E27FC236}">
                    <a16:creationId xmlns:a16="http://schemas.microsoft.com/office/drawing/2014/main" id="{9E31FD2E-1E75-4A98-9992-BD2B23FA733E}"/>
                  </a:ext>
                </a:extLst>
              </p:cNvPr>
              <p:cNvSpPr txBox="1">
                <a:spLocks noChangeAspect="1" noChangeArrowheads="1"/>
              </p:cNvSpPr>
              <p:nvPr/>
            </p:nvSpPr>
            <p:spPr bwMode="auto">
              <a:xfrm>
                <a:off x="3900" y="1852"/>
                <a:ext cx="52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dirty="0" err="1">
                    <a:latin typeface="Helvetica" charset="0"/>
                  </a:rPr>
                  <a:t>R</a:t>
                </a:r>
                <a:r>
                  <a:rPr lang="en-US" sz="1800" baseline="-25000" dirty="0" err="1">
                    <a:latin typeface="Helvetica" charset="0"/>
                  </a:rPr>
                  <a:t>s</a:t>
                </a:r>
                <a:endParaRPr lang="en-US" sz="1800" baseline="-25000" dirty="0">
                  <a:latin typeface="Helvetica" charset="0"/>
                </a:endParaRPr>
              </a:p>
            </p:txBody>
          </p:sp>
          <p:sp>
            <p:nvSpPr>
              <p:cNvPr id="112" name="Oval 35">
                <a:extLst>
                  <a:ext uri="{FF2B5EF4-FFF2-40B4-BE49-F238E27FC236}">
                    <a16:creationId xmlns:a16="http://schemas.microsoft.com/office/drawing/2014/main" id="{7D0ACF0D-854C-4198-8DE9-D1727EF7F140}"/>
                  </a:ext>
                </a:extLst>
              </p:cNvPr>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13" name="Oval 36">
                <a:extLst>
                  <a:ext uri="{FF2B5EF4-FFF2-40B4-BE49-F238E27FC236}">
                    <a16:creationId xmlns:a16="http://schemas.microsoft.com/office/drawing/2014/main" id="{062569A3-C058-41A8-BACF-A7E8F86A2442}"/>
                  </a:ext>
                </a:extLst>
              </p:cNvPr>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14" name="Oval 37">
                <a:extLst>
                  <a:ext uri="{FF2B5EF4-FFF2-40B4-BE49-F238E27FC236}">
                    <a16:creationId xmlns:a16="http://schemas.microsoft.com/office/drawing/2014/main" id="{F42D1EE9-1B08-4ACC-A92C-12D2E96384B4}"/>
                  </a:ext>
                </a:extLst>
              </p:cNvPr>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15" name="Oval 38">
                <a:extLst>
                  <a:ext uri="{FF2B5EF4-FFF2-40B4-BE49-F238E27FC236}">
                    <a16:creationId xmlns:a16="http://schemas.microsoft.com/office/drawing/2014/main" id="{8AC3675E-D233-40BB-B70A-037689288EFA}"/>
                  </a:ext>
                </a:extLst>
              </p:cNvPr>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16" name="Text Box 39">
                <a:extLst>
                  <a:ext uri="{FF2B5EF4-FFF2-40B4-BE49-F238E27FC236}">
                    <a16:creationId xmlns:a16="http://schemas.microsoft.com/office/drawing/2014/main" id="{E79799CC-94B1-4C49-A039-EBE7B484AA02}"/>
                  </a:ext>
                </a:extLst>
              </p:cNvPr>
              <p:cNvSpPr txBox="1">
                <a:spLocks noChangeAspect="1" noChangeArrowheads="1"/>
              </p:cNvSpPr>
              <p:nvPr/>
            </p:nvSpPr>
            <p:spPr bwMode="auto">
              <a:xfrm>
                <a:off x="3741" y="2390"/>
                <a:ext cx="7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u="sng">
                    <a:latin typeface="Helvetica" charset="0"/>
                  </a:rPr>
                  <a:t>(minimize)</a:t>
                </a:r>
              </a:p>
            </p:txBody>
          </p:sp>
          <p:sp>
            <p:nvSpPr>
              <p:cNvPr id="117" name="Text Box 40">
                <a:extLst>
                  <a:ext uri="{FF2B5EF4-FFF2-40B4-BE49-F238E27FC236}">
                    <a16:creationId xmlns:a16="http://schemas.microsoft.com/office/drawing/2014/main" id="{A8D3BD3A-18D2-4425-BF10-187769139BC4}"/>
                  </a:ext>
                </a:extLst>
              </p:cNvPr>
              <p:cNvSpPr txBox="1">
                <a:spLocks noChangeAspect="1" noChangeArrowheads="1"/>
              </p:cNvSpPr>
              <p:nvPr/>
            </p:nvSpPr>
            <p:spPr bwMode="auto">
              <a:xfrm rot="16200000">
                <a:off x="3565" y="3183"/>
                <a:ext cx="78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u="sng" dirty="0">
                    <a:latin typeface="Helvetica" charset="0"/>
                  </a:rPr>
                  <a:t>(maximize)</a:t>
                </a:r>
              </a:p>
            </p:txBody>
          </p:sp>
        </p:grpSp>
        <p:sp>
          <p:nvSpPr>
            <p:cNvPr id="85" name="TextBox 52">
              <a:extLst>
                <a:ext uri="{FF2B5EF4-FFF2-40B4-BE49-F238E27FC236}">
                  <a16:creationId xmlns:a16="http://schemas.microsoft.com/office/drawing/2014/main" id="{F0B0DDF0-E11E-41EE-A84C-2F1C7A8C41DC}"/>
                </a:ext>
              </a:extLst>
            </p:cNvPr>
            <p:cNvSpPr txBox="1">
              <a:spLocks noChangeArrowheads="1"/>
            </p:cNvSpPr>
            <p:nvPr/>
          </p:nvSpPr>
          <p:spPr bwMode="auto">
            <a:xfrm>
              <a:off x="4619765" y="3700424"/>
              <a:ext cx="65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SC</a:t>
              </a:r>
            </a:p>
          </p:txBody>
        </p:sp>
        <p:grpSp>
          <p:nvGrpSpPr>
            <p:cNvPr id="86" name="Group 85">
              <a:extLst>
                <a:ext uri="{FF2B5EF4-FFF2-40B4-BE49-F238E27FC236}">
                  <a16:creationId xmlns:a16="http://schemas.microsoft.com/office/drawing/2014/main" id="{86DA95E6-DA1B-4736-A9A8-6F21B97DE17E}"/>
                </a:ext>
              </a:extLst>
            </p:cNvPr>
            <p:cNvGrpSpPr/>
            <p:nvPr/>
          </p:nvGrpSpPr>
          <p:grpSpPr>
            <a:xfrm>
              <a:off x="5133975" y="3155950"/>
              <a:ext cx="3643313" cy="1577181"/>
              <a:chOff x="5133975" y="3155950"/>
              <a:chExt cx="3643313" cy="1577181"/>
            </a:xfrm>
          </p:grpSpPr>
          <p:sp>
            <p:nvSpPr>
              <p:cNvPr id="87" name="TextBox 52">
                <a:extLst>
                  <a:ext uri="{FF2B5EF4-FFF2-40B4-BE49-F238E27FC236}">
                    <a16:creationId xmlns:a16="http://schemas.microsoft.com/office/drawing/2014/main" id="{A9DFE287-70FC-41B2-9662-61FD83BEC842}"/>
                  </a:ext>
                </a:extLst>
              </p:cNvPr>
              <p:cNvSpPr txBox="1">
                <a:spLocks noChangeArrowheads="1"/>
              </p:cNvSpPr>
              <p:nvPr/>
            </p:nvSpPr>
            <p:spPr bwMode="auto">
              <a:xfrm>
                <a:off x="5340488" y="3550659"/>
                <a:ext cx="655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d</a:t>
                </a:r>
              </a:p>
            </p:txBody>
          </p:sp>
          <p:sp>
            <p:nvSpPr>
              <p:cNvPr id="88" name="TextBox 52">
                <a:extLst>
                  <a:ext uri="{FF2B5EF4-FFF2-40B4-BE49-F238E27FC236}">
                    <a16:creationId xmlns:a16="http://schemas.microsoft.com/office/drawing/2014/main" id="{A54AB855-CC2A-4A7D-90B7-77F0B414D3A3}"/>
                  </a:ext>
                </a:extLst>
              </p:cNvPr>
              <p:cNvSpPr txBox="1">
                <a:spLocks noChangeArrowheads="1"/>
              </p:cNvSpPr>
              <p:nvPr/>
            </p:nvSpPr>
            <p:spPr bwMode="auto">
              <a:xfrm>
                <a:off x="8243888" y="315595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p>
            </p:txBody>
          </p:sp>
          <p:cxnSp>
            <p:nvCxnSpPr>
              <p:cNvPr id="89" name="Straight Arrow Connector 59">
                <a:extLst>
                  <a:ext uri="{FF2B5EF4-FFF2-40B4-BE49-F238E27FC236}">
                    <a16:creationId xmlns:a16="http://schemas.microsoft.com/office/drawing/2014/main" id="{CD16BB51-B308-41C2-97A1-7B204461C240}"/>
                  </a:ext>
                </a:extLst>
              </p:cNvPr>
              <p:cNvCxnSpPr>
                <a:cxnSpLocks noChangeShapeType="1"/>
              </p:cNvCxnSpPr>
              <p:nvPr/>
            </p:nvCxnSpPr>
            <p:spPr bwMode="auto">
              <a:xfrm>
                <a:off x="8393113" y="3625850"/>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 name="Straight Arrow Connector 59">
                <a:extLst>
                  <a:ext uri="{FF2B5EF4-FFF2-40B4-BE49-F238E27FC236}">
                    <a16:creationId xmlns:a16="http://schemas.microsoft.com/office/drawing/2014/main" id="{697D6646-3DBD-4E59-9BA3-3C3411E41249}"/>
                  </a:ext>
                </a:extLst>
              </p:cNvPr>
              <p:cNvCxnSpPr>
                <a:cxnSpLocks noChangeShapeType="1"/>
              </p:cNvCxnSpPr>
              <p:nvPr/>
            </p:nvCxnSpPr>
            <p:spPr bwMode="auto">
              <a:xfrm>
                <a:off x="5791200" y="3474588"/>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1" name="Rectangle 51">
                <a:extLst>
                  <a:ext uri="{FF2B5EF4-FFF2-40B4-BE49-F238E27FC236}">
                    <a16:creationId xmlns:a16="http://schemas.microsoft.com/office/drawing/2014/main" id="{B5E6B014-8B2F-4EA9-BFD9-111F06A8B216}"/>
                  </a:ext>
                </a:extLst>
              </p:cNvPr>
              <p:cNvSpPr>
                <a:spLocks noChangeArrowheads="1"/>
              </p:cNvSpPr>
              <p:nvPr/>
            </p:nvSpPr>
            <p:spPr bwMode="auto">
              <a:xfrm>
                <a:off x="5133975" y="4192588"/>
                <a:ext cx="228600" cy="500062"/>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92" name="Straight Arrow Connector 52">
                <a:extLst>
                  <a:ext uri="{FF2B5EF4-FFF2-40B4-BE49-F238E27FC236}">
                    <a16:creationId xmlns:a16="http://schemas.microsoft.com/office/drawing/2014/main" id="{26962EDF-2A25-4762-85D3-E756AC4A2758}"/>
                  </a:ext>
                </a:extLst>
              </p:cNvPr>
              <p:cNvCxnSpPr>
                <a:cxnSpLocks noChangeShapeType="1"/>
              </p:cNvCxnSpPr>
              <p:nvPr/>
            </p:nvCxnSpPr>
            <p:spPr bwMode="auto">
              <a:xfrm>
                <a:off x="5248275" y="4284663"/>
                <a:ext cx="0" cy="309562"/>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93" name="Oval 36">
                <a:extLst>
                  <a:ext uri="{FF2B5EF4-FFF2-40B4-BE49-F238E27FC236}">
                    <a16:creationId xmlns:a16="http://schemas.microsoft.com/office/drawing/2014/main" id="{8B0178A5-7B3B-4F6F-A5FC-7729AB593CBD}"/>
                  </a:ext>
                </a:extLst>
              </p:cNvPr>
              <p:cNvSpPr>
                <a:spLocks noChangeAspect="1" noChangeArrowheads="1"/>
              </p:cNvSpPr>
              <p:nvPr/>
            </p:nvSpPr>
            <p:spPr bwMode="auto">
              <a:xfrm>
                <a:off x="8174038" y="3594100"/>
                <a:ext cx="92075"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94" name="Oval 37">
                <a:extLst>
                  <a:ext uri="{FF2B5EF4-FFF2-40B4-BE49-F238E27FC236}">
                    <a16:creationId xmlns:a16="http://schemas.microsoft.com/office/drawing/2014/main" id="{4021F583-F9C7-41EC-A563-C4DA99A7DCB0}"/>
                  </a:ext>
                </a:extLst>
              </p:cNvPr>
              <p:cNvSpPr>
                <a:spLocks noChangeAspect="1" noChangeArrowheads="1"/>
              </p:cNvSpPr>
              <p:nvPr/>
            </p:nvSpPr>
            <p:spPr bwMode="auto">
              <a:xfrm>
                <a:off x="8163168" y="4632325"/>
                <a:ext cx="90487"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95" name="TextBox 53">
                <a:extLst>
                  <a:ext uri="{FF2B5EF4-FFF2-40B4-BE49-F238E27FC236}">
                    <a16:creationId xmlns:a16="http://schemas.microsoft.com/office/drawing/2014/main" id="{83BD55EE-6F46-4CD7-8EC2-F4017B90F024}"/>
                  </a:ext>
                </a:extLst>
              </p:cNvPr>
              <p:cNvSpPr txBox="1">
                <a:spLocks noChangeArrowheads="1"/>
              </p:cNvSpPr>
              <p:nvPr/>
            </p:nvSpPr>
            <p:spPr bwMode="auto">
              <a:xfrm>
                <a:off x="6222454" y="4042410"/>
                <a:ext cx="574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96" name="TextBox 54">
                <a:extLst>
                  <a:ext uri="{FF2B5EF4-FFF2-40B4-BE49-F238E27FC236}">
                    <a16:creationId xmlns:a16="http://schemas.microsoft.com/office/drawing/2014/main" id="{B4E55F96-2D61-4F33-9C0C-8AFC8C521551}"/>
                  </a:ext>
                </a:extLst>
              </p:cNvPr>
              <p:cNvSpPr txBox="1">
                <a:spLocks noChangeArrowheads="1"/>
              </p:cNvSpPr>
              <p:nvPr/>
            </p:nvSpPr>
            <p:spPr bwMode="auto">
              <a:xfrm>
                <a:off x="6066469" y="35139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97" name="TextBox 55">
                <a:extLst>
                  <a:ext uri="{FF2B5EF4-FFF2-40B4-BE49-F238E27FC236}">
                    <a16:creationId xmlns:a16="http://schemas.microsoft.com/office/drawing/2014/main" id="{5B730072-242D-4B79-8C24-5A6CA80C46D6}"/>
                  </a:ext>
                </a:extLst>
              </p:cNvPr>
              <p:cNvSpPr txBox="1">
                <a:spLocks noChangeArrowheads="1"/>
              </p:cNvSpPr>
              <p:nvPr/>
            </p:nvSpPr>
            <p:spPr bwMode="auto">
              <a:xfrm>
                <a:off x="6072170" y="415430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sp>
            <p:nvSpPr>
              <p:cNvPr id="98" name="TextBox 53">
                <a:extLst>
                  <a:ext uri="{FF2B5EF4-FFF2-40B4-BE49-F238E27FC236}">
                    <a16:creationId xmlns:a16="http://schemas.microsoft.com/office/drawing/2014/main" id="{E424853A-D0DB-4C74-9C52-F94F5520D5BF}"/>
                  </a:ext>
                </a:extLst>
              </p:cNvPr>
              <p:cNvSpPr txBox="1">
                <a:spLocks noChangeArrowheads="1"/>
              </p:cNvSpPr>
              <p:nvPr/>
            </p:nvSpPr>
            <p:spPr bwMode="auto">
              <a:xfrm>
                <a:off x="7631990" y="4003481"/>
                <a:ext cx="359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V</a:t>
                </a:r>
                <a:endParaRPr lang="en-US" sz="2400" b="1" baseline="-25000" dirty="0"/>
              </a:p>
            </p:txBody>
          </p:sp>
          <p:sp>
            <p:nvSpPr>
              <p:cNvPr id="99" name="TextBox 54">
                <a:extLst>
                  <a:ext uri="{FF2B5EF4-FFF2-40B4-BE49-F238E27FC236}">
                    <a16:creationId xmlns:a16="http://schemas.microsoft.com/office/drawing/2014/main" id="{BDB370A1-025B-4A89-B042-FEC0BCC2FB80}"/>
                  </a:ext>
                </a:extLst>
              </p:cNvPr>
              <p:cNvSpPr txBox="1">
                <a:spLocks noChangeArrowheads="1"/>
              </p:cNvSpPr>
              <p:nvPr/>
            </p:nvSpPr>
            <p:spPr bwMode="auto">
              <a:xfrm>
                <a:off x="7686634" y="355361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100" name="TextBox 55">
                <a:extLst>
                  <a:ext uri="{FF2B5EF4-FFF2-40B4-BE49-F238E27FC236}">
                    <a16:creationId xmlns:a16="http://schemas.microsoft.com/office/drawing/2014/main" id="{8D064F1D-081F-4A89-A8D0-32ECCAC1988E}"/>
                  </a:ext>
                </a:extLst>
              </p:cNvPr>
              <p:cNvSpPr txBox="1">
                <a:spLocks noChangeArrowheads="1"/>
              </p:cNvSpPr>
              <p:nvPr/>
            </p:nvSpPr>
            <p:spPr bwMode="auto">
              <a:xfrm>
                <a:off x="7721810" y="4209256"/>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grpSp>
      </p:grpSp>
      <p:pic>
        <p:nvPicPr>
          <p:cNvPr id="126" name="Picture 125">
            <a:extLst>
              <a:ext uri="{FF2B5EF4-FFF2-40B4-BE49-F238E27FC236}">
                <a16:creationId xmlns:a16="http://schemas.microsoft.com/office/drawing/2014/main" id="{6214D0A2-C22A-4415-B214-75BEFD577AB4}"/>
              </a:ext>
            </a:extLst>
          </p:cNvPr>
          <p:cNvPicPr>
            <a:picLocks noChangeAspect="1"/>
          </p:cNvPicPr>
          <p:nvPr/>
        </p:nvPicPr>
        <p:blipFill>
          <a:blip r:embed="rId3"/>
          <a:stretch>
            <a:fillRect/>
          </a:stretch>
        </p:blipFill>
        <p:spPr>
          <a:xfrm>
            <a:off x="2809182" y="3816919"/>
            <a:ext cx="4474217" cy="2904109"/>
          </a:xfrm>
          <a:prstGeom prst="rect">
            <a:avLst/>
          </a:prstGeom>
        </p:spPr>
      </p:pic>
      <p:cxnSp>
        <p:nvCxnSpPr>
          <p:cNvPr id="4" name="Straight Connector 3">
            <a:extLst>
              <a:ext uri="{FF2B5EF4-FFF2-40B4-BE49-F238E27FC236}">
                <a16:creationId xmlns:a16="http://schemas.microsoft.com/office/drawing/2014/main" id="{8A66CA59-9FE1-4701-94BA-03CBDBF6BE05}"/>
              </a:ext>
            </a:extLst>
          </p:cNvPr>
          <p:cNvCxnSpPr>
            <a:cxnSpLocks/>
          </p:cNvCxnSpPr>
          <p:nvPr/>
        </p:nvCxnSpPr>
        <p:spPr bwMode="auto">
          <a:xfrm>
            <a:off x="2705844" y="4253642"/>
            <a:ext cx="4837956" cy="345569"/>
          </a:xfrm>
          <a:prstGeom prst="line">
            <a:avLst/>
          </a:prstGeom>
          <a:noFill/>
          <a:ln w="9525" cap="flat" cmpd="sng" algn="ctr">
            <a:solidFill>
              <a:srgbClr val="6600CC"/>
            </a:solidFill>
            <a:prstDash val="sysDot"/>
            <a:round/>
            <a:headEnd type="none" w="med" len="med"/>
            <a:tailEnd type="none" w="med" len="med"/>
          </a:ln>
          <a:effectLst/>
        </p:spPr>
      </p:cxnSp>
      <p:cxnSp>
        <p:nvCxnSpPr>
          <p:cNvPr id="151" name="Straight Connector 150">
            <a:extLst>
              <a:ext uri="{FF2B5EF4-FFF2-40B4-BE49-F238E27FC236}">
                <a16:creationId xmlns:a16="http://schemas.microsoft.com/office/drawing/2014/main" id="{353D8390-6BBB-4571-9957-0C6F8765B8F3}"/>
              </a:ext>
            </a:extLst>
          </p:cNvPr>
          <p:cNvCxnSpPr>
            <a:cxnSpLocks/>
          </p:cNvCxnSpPr>
          <p:nvPr/>
        </p:nvCxnSpPr>
        <p:spPr bwMode="auto">
          <a:xfrm>
            <a:off x="4300146" y="3702138"/>
            <a:ext cx="2786454" cy="2927262"/>
          </a:xfrm>
          <a:prstGeom prst="line">
            <a:avLst/>
          </a:prstGeom>
          <a:noFill/>
          <a:ln w="9525" cap="flat" cmpd="sng" algn="ctr">
            <a:solidFill>
              <a:srgbClr val="6600CC"/>
            </a:solidFill>
            <a:prstDash val="sysDot"/>
            <a:round/>
            <a:headEnd type="none" w="med" len="med"/>
            <a:tailEnd type="none" w="med" len="med"/>
          </a:ln>
          <a:effectLst/>
        </p:spPr>
      </p:cxnSp>
    </p:spTree>
    <p:extLst>
      <p:ext uri="{BB962C8B-B14F-4D97-AF65-F5344CB8AC3E}">
        <p14:creationId xmlns:p14="http://schemas.microsoft.com/office/powerpoint/2010/main" val="21112715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29" y="149649"/>
            <a:ext cx="8001000" cy="1066800"/>
          </a:xfrm>
        </p:spPr>
        <p:txBody>
          <a:bodyPr/>
          <a:lstStyle/>
          <a:p>
            <a:r>
              <a:rPr lang="en-US" sz="3200" dirty="0"/>
              <a:t>General PV Cell Equivalent Circuit</a:t>
            </a:r>
          </a:p>
        </p:txBody>
      </p:sp>
      <p:sp>
        <p:nvSpPr>
          <p:cNvPr id="3" name="Content Placeholder 2"/>
          <p:cNvSpPr>
            <a:spLocks noGrp="1"/>
          </p:cNvSpPr>
          <p:nvPr>
            <p:ph idx="1"/>
          </p:nvPr>
        </p:nvSpPr>
        <p:spPr>
          <a:xfrm>
            <a:off x="457200" y="1371600"/>
            <a:ext cx="8001000" cy="3733800"/>
          </a:xfrm>
        </p:spPr>
        <p:txBody>
          <a:bodyPr/>
          <a:lstStyle/>
          <a:p>
            <a:r>
              <a:rPr lang="en-US" dirty="0"/>
              <a:t>The general equivalent circuit model considers both parallel and series resistance</a:t>
            </a:r>
          </a:p>
        </p:txBody>
      </p:sp>
      <p:sp>
        <p:nvSpPr>
          <p:cNvPr id="90" name="Rectangle 9"/>
          <p:cNvSpPr>
            <a:spLocks noChangeArrowheads="1"/>
          </p:cNvSpPr>
          <p:nvPr/>
        </p:nvSpPr>
        <p:spPr bwMode="auto">
          <a:xfrm>
            <a:off x="4067656" y="2189956"/>
            <a:ext cx="4703293" cy="3051176"/>
          </a:xfrm>
          <a:prstGeom prst="rect">
            <a:avLst/>
          </a:prstGeom>
          <a:solidFill>
            <a:schemeClr val="bg1"/>
          </a:solidFill>
          <a:ln w="12700">
            <a:noFill/>
            <a:miter lim="800000"/>
            <a:headEnd/>
            <a:tailEnd/>
          </a:ln>
        </p:spPr>
        <p:txBody>
          <a:bodyPr wrap="none" anchor="ctr"/>
          <a:lstStyle/>
          <a:p>
            <a:pPr eaLnBrk="0" hangingPunct="0"/>
            <a:endParaRPr lang="en-US" i="1" u="sng" dirty="0"/>
          </a:p>
        </p:txBody>
      </p:sp>
      <p:sp>
        <p:nvSpPr>
          <p:cNvPr id="92" name="Text Box 41"/>
          <p:cNvSpPr txBox="1">
            <a:spLocks noChangeArrowheads="1"/>
          </p:cNvSpPr>
          <p:nvPr/>
        </p:nvSpPr>
        <p:spPr bwMode="auto">
          <a:xfrm>
            <a:off x="5371649" y="2466502"/>
            <a:ext cx="2582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400" dirty="0">
                <a:solidFill>
                  <a:srgbClr val="C00000"/>
                </a:solidFill>
                <a:latin typeface="Helvetica" charset="0"/>
              </a:rPr>
              <a:t>Equivalent Circuit</a:t>
            </a:r>
          </a:p>
        </p:txBody>
      </p:sp>
      <p:graphicFrame>
        <p:nvGraphicFramePr>
          <p:cNvPr id="135" name="Object 134"/>
          <p:cNvGraphicFramePr>
            <a:graphicFrameLocks noChangeAspect="1"/>
          </p:cNvGraphicFramePr>
          <p:nvPr>
            <p:extLst>
              <p:ext uri="{D42A27DB-BD31-4B8C-83A1-F6EECF244321}">
                <p14:modId xmlns:p14="http://schemas.microsoft.com/office/powerpoint/2010/main" val="3315400073"/>
              </p:ext>
            </p:extLst>
          </p:nvPr>
        </p:nvGraphicFramePr>
        <p:xfrm>
          <a:off x="900113" y="2586038"/>
          <a:ext cx="2300287" cy="2165350"/>
        </p:xfrm>
        <a:graphic>
          <a:graphicData uri="http://schemas.openxmlformats.org/presentationml/2006/ole">
            <mc:AlternateContent xmlns:mc="http://schemas.openxmlformats.org/markup-compatibility/2006">
              <mc:Choice xmlns:v="urn:schemas-microsoft-com:vml" Requires="v">
                <p:oleObj spid="_x0000_s106876" name="Equation" r:id="rId3" imgW="1307880" imgH="1054080" progId="Equation.DSMT4">
                  <p:embed/>
                </p:oleObj>
              </mc:Choice>
              <mc:Fallback>
                <p:oleObj name="Equation" r:id="rId3" imgW="1307880" imgH="1054080" progId="Equation.DSMT4">
                  <p:embed/>
                  <p:pic>
                    <p:nvPicPr>
                      <p:cNvPr id="0" name=""/>
                      <p:cNvPicPr>
                        <a:picLocks noChangeAspect="1" noChangeArrowheads="1"/>
                      </p:cNvPicPr>
                      <p:nvPr/>
                    </p:nvPicPr>
                    <p:blipFill>
                      <a:blip r:embed="rId4"/>
                      <a:srcRect/>
                      <a:stretch>
                        <a:fillRect/>
                      </a:stretch>
                    </p:blipFill>
                    <p:spPr bwMode="auto">
                      <a:xfrm>
                        <a:off x="900113" y="2586038"/>
                        <a:ext cx="2300287" cy="2165350"/>
                      </a:xfrm>
                      <a:prstGeom prst="rect">
                        <a:avLst/>
                      </a:prstGeom>
                      <a:noFill/>
                      <a:ln>
                        <a:noFill/>
                      </a:ln>
                      <a:extLst/>
                    </p:spPr>
                  </p:pic>
                </p:oleObj>
              </mc:Fallback>
            </mc:AlternateContent>
          </a:graphicData>
        </a:graphic>
      </p:graphicFrame>
      <p:graphicFrame>
        <p:nvGraphicFramePr>
          <p:cNvPr id="136" name="Object 135"/>
          <p:cNvGraphicFramePr>
            <a:graphicFrameLocks noChangeAspect="1"/>
          </p:cNvGraphicFramePr>
          <p:nvPr>
            <p:extLst>
              <p:ext uri="{D42A27DB-BD31-4B8C-83A1-F6EECF244321}">
                <p14:modId xmlns:p14="http://schemas.microsoft.com/office/powerpoint/2010/main" val="3326561112"/>
              </p:ext>
            </p:extLst>
          </p:nvPr>
        </p:nvGraphicFramePr>
        <p:xfrm>
          <a:off x="846012" y="5397410"/>
          <a:ext cx="5016715" cy="1081946"/>
        </p:xfrm>
        <a:graphic>
          <a:graphicData uri="http://schemas.openxmlformats.org/presentationml/2006/ole">
            <mc:AlternateContent xmlns:mc="http://schemas.openxmlformats.org/markup-compatibility/2006">
              <mc:Choice xmlns:v="urn:schemas-microsoft-com:vml" Requires="v">
                <p:oleObj spid="_x0000_s106877" name="Equation" r:id="rId5" imgW="2298600" imgH="495000" progId="Equation.DSMT4">
                  <p:embed/>
                </p:oleObj>
              </mc:Choice>
              <mc:Fallback>
                <p:oleObj name="Equation" r:id="rId5" imgW="2298600" imgH="495000" progId="Equation.DSMT4">
                  <p:embed/>
                  <p:pic>
                    <p:nvPicPr>
                      <p:cNvPr id="0" name=""/>
                      <p:cNvPicPr>
                        <a:picLocks noChangeAspect="1" noChangeArrowheads="1"/>
                      </p:cNvPicPr>
                      <p:nvPr/>
                    </p:nvPicPr>
                    <p:blipFill>
                      <a:blip r:embed="rId6"/>
                      <a:srcRect/>
                      <a:stretch>
                        <a:fillRect/>
                      </a:stretch>
                    </p:blipFill>
                    <p:spPr bwMode="auto">
                      <a:xfrm>
                        <a:off x="846012" y="5397410"/>
                        <a:ext cx="5016715" cy="1081946"/>
                      </a:xfrm>
                      <a:prstGeom prst="rect">
                        <a:avLst/>
                      </a:prstGeom>
                      <a:noFill/>
                      <a:ln>
                        <a:noFill/>
                      </a:ln>
                      <a:extLst/>
                    </p:spPr>
                  </p:pic>
                </p:oleObj>
              </mc:Fallback>
            </mc:AlternateContent>
          </a:graphicData>
        </a:graphic>
      </p:graphicFrame>
      <p:sp>
        <p:nvSpPr>
          <p:cNvPr id="4" name="Slide Number Placeholder 3"/>
          <p:cNvSpPr>
            <a:spLocks noGrp="1"/>
          </p:cNvSpPr>
          <p:nvPr>
            <p:ph type="sldNum" sz="quarter" idx="4"/>
          </p:nvPr>
        </p:nvSpPr>
        <p:spPr>
          <a:xfrm>
            <a:off x="8458198" y="6324600"/>
            <a:ext cx="533401" cy="457200"/>
          </a:xfrm>
        </p:spPr>
        <p:txBody>
          <a:bodyPr/>
          <a:lstStyle/>
          <a:p>
            <a:pPr>
              <a:defRPr/>
            </a:pPr>
            <a:fld id="{F6D20532-61D7-47D0-903F-227F7C48AD34}" type="slidenum">
              <a:rPr lang="en-US" smtClean="0"/>
              <a:pPr>
                <a:defRPr/>
              </a:pPr>
              <a:t>35</a:t>
            </a:fld>
            <a:endParaRPr lang="en-US" dirty="0"/>
          </a:p>
        </p:txBody>
      </p:sp>
      <p:grpSp>
        <p:nvGrpSpPr>
          <p:cNvPr id="6" name="Group 5">
            <a:extLst>
              <a:ext uri="{FF2B5EF4-FFF2-40B4-BE49-F238E27FC236}">
                <a16:creationId xmlns:a16="http://schemas.microsoft.com/office/drawing/2014/main" id="{9E4DEA4F-236A-408A-A907-18CA4C116CA2}"/>
              </a:ext>
            </a:extLst>
          </p:cNvPr>
          <p:cNvGrpSpPr/>
          <p:nvPr/>
        </p:nvGrpSpPr>
        <p:grpSpPr>
          <a:xfrm>
            <a:off x="4132108" y="2909094"/>
            <a:ext cx="4645180" cy="2114551"/>
            <a:chOff x="4132108" y="2909094"/>
            <a:chExt cx="4645180" cy="2114551"/>
          </a:xfrm>
        </p:grpSpPr>
        <p:grpSp>
          <p:nvGrpSpPr>
            <p:cNvPr id="91" name="Group 10"/>
            <p:cNvGrpSpPr>
              <a:grpSpLocks noChangeAspect="1"/>
            </p:cNvGrpSpPr>
            <p:nvPr/>
          </p:nvGrpSpPr>
          <p:grpSpPr bwMode="auto">
            <a:xfrm>
              <a:off x="4132108" y="2909094"/>
              <a:ext cx="4596439" cy="2114551"/>
              <a:chOff x="763" y="1852"/>
              <a:chExt cx="4513" cy="2219"/>
            </a:xfrm>
          </p:grpSpPr>
          <p:sp>
            <p:nvSpPr>
              <p:cNvPr id="93" name="Rectangle 11"/>
              <p:cNvSpPr>
                <a:spLocks noChangeAspect="1" noChangeArrowheads="1"/>
              </p:cNvSpPr>
              <p:nvPr/>
            </p:nvSpPr>
            <p:spPr bwMode="auto">
              <a:xfrm>
                <a:off x="1827" y="2304"/>
                <a:ext cx="2937" cy="17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u="sng"/>
              </a:p>
            </p:txBody>
          </p:sp>
          <p:sp>
            <p:nvSpPr>
              <p:cNvPr id="94" name="Line 16"/>
              <p:cNvSpPr>
                <a:spLocks noChangeAspect="1" noChangeShapeType="1"/>
              </p:cNvSpPr>
              <p:nvPr/>
            </p:nvSpPr>
            <p:spPr bwMode="auto">
              <a:xfrm>
                <a:off x="2506" y="2307"/>
                <a:ext cx="0" cy="172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95" name="Group 17"/>
              <p:cNvGrpSpPr>
                <a:grpSpLocks noChangeAspect="1"/>
              </p:cNvGrpSpPr>
              <p:nvPr/>
            </p:nvGrpSpPr>
            <p:grpSpPr bwMode="auto">
              <a:xfrm flipV="1">
                <a:off x="2314" y="3002"/>
                <a:ext cx="384" cy="332"/>
                <a:chOff x="1680" y="1488"/>
                <a:chExt cx="384" cy="332"/>
              </a:xfrm>
            </p:grpSpPr>
            <p:sp>
              <p:nvSpPr>
                <p:cNvPr id="117" name="AutoShape 18"/>
                <p:cNvSpPr>
                  <a:spLocks noChangeAspect="1" noChangeArrowheads="1"/>
                </p:cNvSpPr>
                <p:nvPr/>
              </p:nvSpPr>
              <p:spPr bwMode="auto">
                <a:xfrm>
                  <a:off x="1680" y="1488"/>
                  <a:ext cx="384" cy="332"/>
                </a:xfrm>
                <a:prstGeom prst="triangle">
                  <a:avLst>
                    <a:gd name="adj" fmla="val 50000"/>
                  </a:avLst>
                </a:prstGeom>
                <a:solidFill>
                  <a:schemeClr val="bg1"/>
                </a:solidFill>
                <a:ln w="28575">
                  <a:solidFill>
                    <a:schemeClr val="tx1"/>
                  </a:solidFill>
                  <a:miter lim="800000"/>
                  <a:headEnd/>
                  <a:tailEnd/>
                </a:ln>
              </p:spPr>
              <p:txBody>
                <a:bodyPr wrap="none" anchor="ctr"/>
                <a:lstStyle/>
                <a:p>
                  <a:pPr eaLnBrk="0" hangingPunct="0"/>
                  <a:endParaRPr lang="en-US" u="sng"/>
                </a:p>
              </p:txBody>
            </p:sp>
            <p:sp>
              <p:nvSpPr>
                <p:cNvPr id="118" name="Line 19"/>
                <p:cNvSpPr>
                  <a:spLocks noChangeAspect="1" noChangeShapeType="1"/>
                </p:cNvSpPr>
                <p:nvPr/>
              </p:nvSpPr>
              <p:spPr bwMode="auto">
                <a:xfrm>
                  <a:off x="1680" y="1488"/>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grpSp>
            <p:nvGrpSpPr>
              <p:cNvPr id="96" name="Group 20"/>
              <p:cNvGrpSpPr>
                <a:grpSpLocks noChangeAspect="1"/>
              </p:cNvGrpSpPr>
              <p:nvPr/>
            </p:nvGrpSpPr>
            <p:grpSpPr bwMode="auto">
              <a:xfrm>
                <a:off x="3760" y="2192"/>
                <a:ext cx="672" cy="224"/>
                <a:chOff x="1792" y="2923"/>
                <a:chExt cx="672" cy="224"/>
              </a:xfrm>
            </p:grpSpPr>
            <p:sp>
              <p:nvSpPr>
                <p:cNvPr id="115" name="Rectangle 21"/>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16" name="Freeform 22"/>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grpSp>
            <p:nvGrpSpPr>
              <p:cNvPr id="97" name="Group 23"/>
              <p:cNvGrpSpPr>
                <a:grpSpLocks noChangeAspect="1"/>
              </p:cNvGrpSpPr>
              <p:nvPr/>
            </p:nvGrpSpPr>
            <p:grpSpPr bwMode="auto">
              <a:xfrm rot="-5400000">
                <a:off x="4425" y="3056"/>
                <a:ext cx="672" cy="224"/>
                <a:chOff x="1792" y="2923"/>
                <a:chExt cx="672" cy="224"/>
              </a:xfrm>
            </p:grpSpPr>
            <p:sp>
              <p:nvSpPr>
                <p:cNvPr id="113" name="Rectangle 24"/>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14" name="Freeform 25"/>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98" name="Line 26"/>
              <p:cNvSpPr>
                <a:spLocks noChangeAspect="1" noChangeShapeType="1"/>
              </p:cNvSpPr>
              <p:nvPr/>
            </p:nvSpPr>
            <p:spPr bwMode="auto">
              <a:xfrm>
                <a:off x="3436" y="230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u="sng"/>
              </a:p>
            </p:txBody>
          </p:sp>
          <p:grpSp>
            <p:nvGrpSpPr>
              <p:cNvPr id="99" name="Group 27"/>
              <p:cNvGrpSpPr>
                <a:grpSpLocks noChangeAspect="1"/>
              </p:cNvGrpSpPr>
              <p:nvPr/>
            </p:nvGrpSpPr>
            <p:grpSpPr bwMode="auto">
              <a:xfrm rot="-5400000">
                <a:off x="3100" y="3056"/>
                <a:ext cx="672" cy="224"/>
                <a:chOff x="1792" y="2923"/>
                <a:chExt cx="672" cy="224"/>
              </a:xfrm>
            </p:grpSpPr>
            <p:sp>
              <p:nvSpPr>
                <p:cNvPr id="111" name="Rectangle 28"/>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u="sng"/>
                </a:p>
              </p:txBody>
            </p:sp>
            <p:sp>
              <p:nvSpPr>
                <p:cNvPr id="112" name="Freeform 29"/>
                <p:cNvSpPr>
                  <a:spLocks noChangeAspect="1"/>
                </p:cNvSpPr>
                <p:nvPr/>
              </p:nvSpPr>
              <p:spPr bwMode="auto">
                <a:xfrm>
                  <a:off x="1792" y="2939"/>
                  <a:ext cx="672" cy="192"/>
                </a:xfrm>
                <a:custGeom>
                  <a:avLst/>
                  <a:gdLst>
                    <a:gd name="T0" fmla="*/ 0 w 2302"/>
                    <a:gd name="T1" fmla="*/ 0 h 576"/>
                    <a:gd name="T2" fmla="*/ 0 w 2302"/>
                    <a:gd name="T3" fmla="*/ 0 h 576"/>
                    <a:gd name="T4" fmla="*/ 0 w 2302"/>
                    <a:gd name="T5" fmla="*/ 0 h 576"/>
                    <a:gd name="T6" fmla="*/ 0 w 2302"/>
                    <a:gd name="T7" fmla="*/ 0 h 576"/>
                    <a:gd name="T8" fmla="*/ 0 w 2302"/>
                    <a:gd name="T9" fmla="*/ 0 h 576"/>
                    <a:gd name="T10" fmla="*/ 0 w 2302"/>
                    <a:gd name="T11" fmla="*/ 0 h 576"/>
                    <a:gd name="T12" fmla="*/ 0 w 2302"/>
                    <a:gd name="T13" fmla="*/ 0 h 576"/>
                    <a:gd name="T14" fmla="*/ 0 w 2302"/>
                    <a:gd name="T15" fmla="*/ 0 h 576"/>
                    <a:gd name="T16" fmla="*/ 0 w 2302"/>
                    <a:gd name="T17" fmla="*/ 0 h 576"/>
                    <a:gd name="T18" fmla="*/ 0 w 2302"/>
                    <a:gd name="T19" fmla="*/ 0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u="sng"/>
                </a:p>
              </p:txBody>
            </p:sp>
          </p:grpSp>
          <p:sp>
            <p:nvSpPr>
              <p:cNvPr id="100" name="Text Box 30"/>
              <p:cNvSpPr txBox="1">
                <a:spLocks noChangeAspect="1" noChangeArrowheads="1"/>
              </p:cNvSpPr>
              <p:nvPr/>
            </p:nvSpPr>
            <p:spPr bwMode="auto">
              <a:xfrm rot="16200000">
                <a:off x="296" y="2967"/>
                <a:ext cx="144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1400" u="sng" dirty="0">
                    <a:latin typeface="Helvetica" charset="0"/>
                  </a:rPr>
                  <a:t>Photocurrent source</a:t>
                </a:r>
              </a:p>
            </p:txBody>
          </p:sp>
          <p:sp>
            <p:nvSpPr>
              <p:cNvPr id="102" name="Text Box 32"/>
              <p:cNvSpPr txBox="1">
                <a:spLocks noChangeAspect="1" noChangeArrowheads="1"/>
              </p:cNvSpPr>
              <p:nvPr/>
            </p:nvSpPr>
            <p:spPr bwMode="auto">
              <a:xfrm>
                <a:off x="3476" y="3059"/>
                <a:ext cx="4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dirty="0">
                    <a:latin typeface="Helvetica" charset="0"/>
                  </a:rPr>
                  <a:t>R</a:t>
                </a:r>
                <a:r>
                  <a:rPr lang="en-US" sz="1800" baseline="-25000" dirty="0">
                    <a:latin typeface="Helvetica" charset="0"/>
                  </a:rPr>
                  <a:t>P</a:t>
                </a:r>
              </a:p>
            </p:txBody>
          </p:sp>
          <p:sp>
            <p:nvSpPr>
              <p:cNvPr id="103" name="Text Box 33"/>
              <p:cNvSpPr txBox="1">
                <a:spLocks noChangeAspect="1" noChangeArrowheads="1"/>
              </p:cNvSpPr>
              <p:nvPr/>
            </p:nvSpPr>
            <p:spPr bwMode="auto">
              <a:xfrm rot="16200000">
                <a:off x="4762" y="3017"/>
                <a:ext cx="72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u="sng" dirty="0">
                    <a:latin typeface="Helvetica" charset="0"/>
                  </a:rPr>
                  <a:t>Load</a:t>
                </a:r>
              </a:p>
            </p:txBody>
          </p:sp>
          <p:sp>
            <p:nvSpPr>
              <p:cNvPr id="104" name="Text Box 34"/>
              <p:cNvSpPr txBox="1">
                <a:spLocks noChangeAspect="1" noChangeArrowheads="1"/>
              </p:cNvSpPr>
              <p:nvPr/>
            </p:nvSpPr>
            <p:spPr bwMode="auto">
              <a:xfrm>
                <a:off x="3900" y="1852"/>
                <a:ext cx="52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dirty="0" err="1">
                    <a:latin typeface="Helvetica" charset="0"/>
                  </a:rPr>
                  <a:t>R</a:t>
                </a:r>
                <a:r>
                  <a:rPr lang="en-US" sz="1800" baseline="-25000" dirty="0" err="1">
                    <a:latin typeface="Helvetica" charset="0"/>
                  </a:rPr>
                  <a:t>s</a:t>
                </a:r>
                <a:endParaRPr lang="en-US" sz="1800" baseline="-25000" dirty="0">
                  <a:latin typeface="Helvetica" charset="0"/>
                </a:endParaRPr>
              </a:p>
            </p:txBody>
          </p:sp>
          <p:sp>
            <p:nvSpPr>
              <p:cNvPr id="105" name="Oval 35"/>
              <p:cNvSpPr>
                <a:spLocks noChangeAspect="1" noChangeArrowheads="1"/>
              </p:cNvSpPr>
              <p:nvPr/>
            </p:nvSpPr>
            <p:spPr bwMode="auto">
              <a:xfrm>
                <a:off x="244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06" name="Oval 36"/>
              <p:cNvSpPr>
                <a:spLocks noChangeAspect="1" noChangeArrowheads="1"/>
              </p:cNvSpPr>
              <p:nvPr/>
            </p:nvSpPr>
            <p:spPr bwMode="auto">
              <a:xfrm>
                <a:off x="3378" y="2256"/>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07" name="Oval 37"/>
              <p:cNvSpPr>
                <a:spLocks noChangeAspect="1" noChangeArrowheads="1"/>
              </p:cNvSpPr>
              <p:nvPr/>
            </p:nvSpPr>
            <p:spPr bwMode="auto">
              <a:xfrm>
                <a:off x="3380"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08" name="Oval 38"/>
              <p:cNvSpPr>
                <a:spLocks noChangeAspect="1" noChangeArrowheads="1"/>
              </p:cNvSpPr>
              <p:nvPr/>
            </p:nvSpPr>
            <p:spPr bwMode="auto">
              <a:xfrm>
                <a:off x="2453" y="3975"/>
                <a:ext cx="96" cy="96"/>
              </a:xfrm>
              <a:prstGeom prst="ellipse">
                <a:avLst/>
              </a:prstGeom>
              <a:solidFill>
                <a:schemeClr val="tx1"/>
              </a:solidFill>
              <a:ln w="12700">
                <a:solidFill>
                  <a:schemeClr val="tx1"/>
                </a:solidFill>
                <a:round/>
                <a:headEnd/>
                <a:tailEnd/>
              </a:ln>
            </p:spPr>
            <p:txBody>
              <a:bodyPr wrap="none" anchor="ctr"/>
              <a:lstStyle/>
              <a:p>
                <a:pPr eaLnBrk="0" hangingPunct="0"/>
                <a:endParaRPr lang="en-US" u="sng"/>
              </a:p>
            </p:txBody>
          </p:sp>
          <p:sp>
            <p:nvSpPr>
              <p:cNvPr id="109" name="Text Box 39"/>
              <p:cNvSpPr txBox="1">
                <a:spLocks noChangeAspect="1" noChangeArrowheads="1"/>
              </p:cNvSpPr>
              <p:nvPr/>
            </p:nvSpPr>
            <p:spPr bwMode="auto">
              <a:xfrm>
                <a:off x="3741" y="2390"/>
                <a:ext cx="7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u="sng">
                    <a:latin typeface="Helvetica" charset="0"/>
                  </a:rPr>
                  <a:t>(minimize)</a:t>
                </a:r>
              </a:p>
            </p:txBody>
          </p:sp>
          <p:sp>
            <p:nvSpPr>
              <p:cNvPr id="110" name="Text Box 40"/>
              <p:cNvSpPr txBox="1">
                <a:spLocks noChangeAspect="1" noChangeArrowheads="1"/>
              </p:cNvSpPr>
              <p:nvPr/>
            </p:nvSpPr>
            <p:spPr bwMode="auto">
              <a:xfrm rot="16200000">
                <a:off x="3565" y="3183"/>
                <a:ext cx="78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u="sng" dirty="0">
                    <a:latin typeface="Helvetica" charset="0"/>
                  </a:rPr>
                  <a:t>(maximize)</a:t>
                </a:r>
              </a:p>
            </p:txBody>
          </p:sp>
        </p:grpSp>
        <p:sp>
          <p:nvSpPr>
            <p:cNvPr id="125" name="TextBox 52"/>
            <p:cNvSpPr txBox="1">
              <a:spLocks noChangeArrowheads="1"/>
            </p:cNvSpPr>
            <p:nvPr/>
          </p:nvSpPr>
          <p:spPr bwMode="auto">
            <a:xfrm>
              <a:off x="4619765" y="3700424"/>
              <a:ext cx="65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SC</a:t>
              </a:r>
            </a:p>
          </p:txBody>
        </p:sp>
        <p:grpSp>
          <p:nvGrpSpPr>
            <p:cNvPr id="5" name="Group 4">
              <a:extLst>
                <a:ext uri="{FF2B5EF4-FFF2-40B4-BE49-F238E27FC236}">
                  <a16:creationId xmlns:a16="http://schemas.microsoft.com/office/drawing/2014/main" id="{FAFC7517-075F-47BF-AF58-E634878EBACF}"/>
                </a:ext>
              </a:extLst>
            </p:cNvPr>
            <p:cNvGrpSpPr/>
            <p:nvPr/>
          </p:nvGrpSpPr>
          <p:grpSpPr>
            <a:xfrm>
              <a:off x="5133975" y="3155950"/>
              <a:ext cx="3643313" cy="1577181"/>
              <a:chOff x="5133975" y="3155950"/>
              <a:chExt cx="3643313" cy="1577181"/>
            </a:xfrm>
          </p:grpSpPr>
          <p:sp>
            <p:nvSpPr>
              <p:cNvPr id="119" name="TextBox 52"/>
              <p:cNvSpPr txBox="1">
                <a:spLocks noChangeArrowheads="1"/>
              </p:cNvSpPr>
              <p:nvPr/>
            </p:nvSpPr>
            <p:spPr bwMode="auto">
              <a:xfrm>
                <a:off x="5340488" y="3550659"/>
                <a:ext cx="655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I</a:t>
                </a:r>
                <a:r>
                  <a:rPr lang="en-US" sz="2400" b="1" baseline="-25000" dirty="0"/>
                  <a:t>d</a:t>
                </a:r>
              </a:p>
            </p:txBody>
          </p:sp>
          <p:sp>
            <p:nvSpPr>
              <p:cNvPr id="120" name="TextBox 52"/>
              <p:cNvSpPr txBox="1">
                <a:spLocks noChangeArrowheads="1"/>
              </p:cNvSpPr>
              <p:nvPr/>
            </p:nvSpPr>
            <p:spPr bwMode="auto">
              <a:xfrm>
                <a:off x="8243888" y="315595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a:t>I</a:t>
                </a:r>
              </a:p>
            </p:txBody>
          </p:sp>
          <p:cxnSp>
            <p:nvCxnSpPr>
              <p:cNvPr id="121" name="Straight Arrow Connector 59"/>
              <p:cNvCxnSpPr>
                <a:cxnSpLocks noChangeShapeType="1"/>
              </p:cNvCxnSpPr>
              <p:nvPr/>
            </p:nvCxnSpPr>
            <p:spPr bwMode="auto">
              <a:xfrm>
                <a:off x="8393113" y="3625850"/>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2" name="Straight Arrow Connector 59"/>
              <p:cNvCxnSpPr>
                <a:cxnSpLocks noChangeShapeType="1"/>
              </p:cNvCxnSpPr>
              <p:nvPr/>
            </p:nvCxnSpPr>
            <p:spPr bwMode="auto">
              <a:xfrm>
                <a:off x="5791200" y="3474588"/>
                <a:ext cx="0" cy="4572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 name="Rectangle 51"/>
              <p:cNvSpPr>
                <a:spLocks noChangeArrowheads="1"/>
              </p:cNvSpPr>
              <p:nvPr/>
            </p:nvSpPr>
            <p:spPr bwMode="auto">
              <a:xfrm>
                <a:off x="5133975" y="4192588"/>
                <a:ext cx="228600" cy="500062"/>
              </a:xfrm>
              <a:prstGeom prst="rect">
                <a:avLst/>
              </a:prstGeom>
              <a:solidFill>
                <a:schemeClr val="bg1"/>
              </a:solidFill>
              <a:ln w="28575" algn="ctr">
                <a:solidFill>
                  <a:schemeClr val="tx1"/>
                </a:solidFill>
                <a:round/>
                <a:headEnd/>
                <a:tailEnd/>
              </a:ln>
            </p:spPr>
            <p:txBody>
              <a:bodyPr/>
              <a:lstStyle/>
              <a:p>
                <a:pPr marL="342900" indent="-342900"/>
                <a:endParaRPr lang="en-US"/>
              </a:p>
            </p:txBody>
          </p:sp>
          <p:cxnSp>
            <p:nvCxnSpPr>
              <p:cNvPr id="124" name="Straight Arrow Connector 52"/>
              <p:cNvCxnSpPr>
                <a:cxnSpLocks noChangeShapeType="1"/>
              </p:cNvCxnSpPr>
              <p:nvPr/>
            </p:nvCxnSpPr>
            <p:spPr bwMode="auto">
              <a:xfrm>
                <a:off x="5248275" y="4284663"/>
                <a:ext cx="0" cy="309562"/>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26" name="Oval 36"/>
              <p:cNvSpPr>
                <a:spLocks noChangeAspect="1" noChangeArrowheads="1"/>
              </p:cNvSpPr>
              <p:nvPr/>
            </p:nvSpPr>
            <p:spPr bwMode="auto">
              <a:xfrm>
                <a:off x="8174038" y="3594100"/>
                <a:ext cx="92075"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27" name="Oval 37"/>
              <p:cNvSpPr>
                <a:spLocks noChangeAspect="1" noChangeArrowheads="1"/>
              </p:cNvSpPr>
              <p:nvPr/>
            </p:nvSpPr>
            <p:spPr bwMode="auto">
              <a:xfrm>
                <a:off x="8163168" y="4632325"/>
                <a:ext cx="90487" cy="920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128" name="TextBox 53"/>
              <p:cNvSpPr txBox="1">
                <a:spLocks noChangeArrowheads="1"/>
              </p:cNvSpPr>
              <p:nvPr/>
            </p:nvSpPr>
            <p:spPr bwMode="auto">
              <a:xfrm>
                <a:off x="6222454" y="4042410"/>
                <a:ext cx="574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err="1"/>
                  <a:t>V</a:t>
                </a:r>
                <a:r>
                  <a:rPr lang="en-US" sz="2400" b="1" baseline="-25000" dirty="0" err="1"/>
                  <a:t>d</a:t>
                </a:r>
                <a:endParaRPr lang="en-US" sz="2400" b="1" baseline="-25000" dirty="0"/>
              </a:p>
            </p:txBody>
          </p:sp>
          <p:sp>
            <p:nvSpPr>
              <p:cNvPr id="129" name="TextBox 54"/>
              <p:cNvSpPr txBox="1">
                <a:spLocks noChangeArrowheads="1"/>
              </p:cNvSpPr>
              <p:nvPr/>
            </p:nvSpPr>
            <p:spPr bwMode="auto">
              <a:xfrm>
                <a:off x="6066469" y="35139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130" name="TextBox 55"/>
              <p:cNvSpPr txBox="1">
                <a:spLocks noChangeArrowheads="1"/>
              </p:cNvSpPr>
              <p:nvPr/>
            </p:nvSpPr>
            <p:spPr bwMode="auto">
              <a:xfrm>
                <a:off x="6072170" y="415430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sp>
            <p:nvSpPr>
              <p:cNvPr id="131" name="TextBox 53"/>
              <p:cNvSpPr txBox="1">
                <a:spLocks noChangeArrowheads="1"/>
              </p:cNvSpPr>
              <p:nvPr/>
            </p:nvSpPr>
            <p:spPr bwMode="auto">
              <a:xfrm>
                <a:off x="7631990" y="4003481"/>
                <a:ext cx="359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t>V</a:t>
                </a:r>
                <a:endParaRPr lang="en-US" sz="2400" b="1" baseline="-25000" dirty="0"/>
              </a:p>
            </p:txBody>
          </p:sp>
          <p:sp>
            <p:nvSpPr>
              <p:cNvPr id="132" name="TextBox 54"/>
              <p:cNvSpPr txBox="1">
                <a:spLocks noChangeArrowheads="1"/>
              </p:cNvSpPr>
              <p:nvPr/>
            </p:nvSpPr>
            <p:spPr bwMode="auto">
              <a:xfrm>
                <a:off x="7686634" y="355361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b="1">
                    <a:solidFill>
                      <a:srgbClr val="0033CC"/>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20000"/>
                  </a:spcBef>
                  <a:spcAft>
                    <a:spcPct val="0"/>
                  </a:spcAft>
                  <a:buClr>
                    <a:schemeClr val="tx1"/>
                  </a:buClr>
                  <a:buSzPct val="100000"/>
                  <a:buFont typeface="Wingdings" pitchFamily="2" charset="2"/>
                </a:lvl6pPr>
                <a:lvl7pPr marL="2971800" indent="-228600" eaLnBrk="0" fontAlgn="base" hangingPunct="0">
                  <a:spcBef>
                    <a:spcPct val="20000"/>
                  </a:spcBef>
                  <a:spcAft>
                    <a:spcPct val="0"/>
                  </a:spcAft>
                  <a:buClr>
                    <a:schemeClr val="tx1"/>
                  </a:buClr>
                  <a:buSzPct val="100000"/>
                  <a:buFont typeface="Wingdings" pitchFamily="2" charset="2"/>
                </a:lvl7pPr>
                <a:lvl8pPr marL="3429000" indent="-228600" eaLnBrk="0" fontAlgn="base" hangingPunct="0">
                  <a:spcBef>
                    <a:spcPct val="20000"/>
                  </a:spcBef>
                  <a:spcAft>
                    <a:spcPct val="0"/>
                  </a:spcAft>
                  <a:buClr>
                    <a:schemeClr val="tx1"/>
                  </a:buClr>
                  <a:buSzPct val="100000"/>
                  <a:buFont typeface="Wingdings" pitchFamily="2" charset="2"/>
                </a:lvl8pPr>
                <a:lvl9pPr marL="3886200" indent="-228600" eaLnBrk="0" fontAlgn="base" hangingPunct="0">
                  <a:spcBef>
                    <a:spcPct val="20000"/>
                  </a:spcBef>
                  <a:spcAft>
                    <a:spcPct val="0"/>
                  </a:spcAft>
                  <a:buClr>
                    <a:schemeClr val="tx1"/>
                  </a:buClr>
                  <a:buSzPct val="100000"/>
                  <a:buFont typeface="Wingdings" pitchFamily="2" charset="2"/>
                </a:lvl9pPr>
              </a:lstStyle>
              <a:p>
                <a:r>
                  <a:rPr lang="en-US" dirty="0"/>
                  <a:t>+</a:t>
                </a:r>
              </a:p>
            </p:txBody>
          </p:sp>
          <p:sp>
            <p:nvSpPr>
              <p:cNvPr id="52" name="TextBox 55">
                <a:extLst>
                  <a:ext uri="{FF2B5EF4-FFF2-40B4-BE49-F238E27FC236}">
                    <a16:creationId xmlns:a16="http://schemas.microsoft.com/office/drawing/2014/main" id="{359DC257-D267-4036-8656-F50B5DC97B42}"/>
                  </a:ext>
                </a:extLst>
              </p:cNvPr>
              <p:cNvSpPr txBox="1">
                <a:spLocks noChangeArrowheads="1"/>
              </p:cNvSpPr>
              <p:nvPr/>
            </p:nvSpPr>
            <p:spPr bwMode="auto">
              <a:xfrm>
                <a:off x="7721810" y="4209256"/>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b="1" dirty="0">
                    <a:solidFill>
                      <a:srgbClr val="0033CC"/>
                    </a:solidFill>
                  </a:rPr>
                  <a:t>_</a:t>
                </a:r>
              </a:p>
            </p:txBody>
          </p:sp>
        </p:grpSp>
      </p:grpSp>
      <p:sp>
        <p:nvSpPr>
          <p:cNvPr id="7" name="TextBox 6">
            <a:extLst>
              <a:ext uri="{FF2B5EF4-FFF2-40B4-BE49-F238E27FC236}">
                <a16:creationId xmlns:a16="http://schemas.microsoft.com/office/drawing/2014/main" id="{28F30152-0CBA-4C20-B011-5A1C60B9A57C}"/>
              </a:ext>
            </a:extLst>
          </p:cNvPr>
          <p:cNvSpPr txBox="1"/>
          <p:nvPr/>
        </p:nvSpPr>
        <p:spPr>
          <a:xfrm>
            <a:off x="714569" y="4967972"/>
            <a:ext cx="3095719" cy="430887"/>
          </a:xfrm>
          <a:prstGeom prst="rect">
            <a:avLst/>
          </a:prstGeom>
          <a:noFill/>
        </p:spPr>
        <p:txBody>
          <a:bodyPr wrap="none" rtlCol="0">
            <a:spAutoFit/>
          </a:bodyPr>
          <a:lstStyle/>
          <a:p>
            <a:r>
              <a:rPr lang="en-US" sz="2200" dirty="0"/>
              <a:t>Substituting for  </a:t>
            </a:r>
            <a:r>
              <a:rPr lang="en-US" sz="2200" i="1" dirty="0"/>
              <a:t>I</a:t>
            </a:r>
            <a:r>
              <a:rPr lang="en-US" sz="2200" i="1" baseline="-25000" dirty="0"/>
              <a:t>d</a:t>
            </a:r>
            <a:r>
              <a:rPr lang="en-US" sz="2200" dirty="0"/>
              <a:t> and </a:t>
            </a:r>
            <a:r>
              <a:rPr lang="en-US" sz="2200" i="1" dirty="0" err="1"/>
              <a:t>V</a:t>
            </a:r>
            <a:r>
              <a:rPr lang="en-US" sz="2200" i="1" baseline="-25000" dirty="0" err="1"/>
              <a:t>d</a:t>
            </a:r>
            <a:endParaRPr lang="en-US" sz="2200" i="1" baseline="-25000" dirty="0"/>
          </a:p>
        </p:txBody>
      </p:sp>
      <p:sp>
        <p:nvSpPr>
          <p:cNvPr id="8" name="Left Brace 7">
            <a:extLst>
              <a:ext uri="{FF2B5EF4-FFF2-40B4-BE49-F238E27FC236}">
                <a16:creationId xmlns:a16="http://schemas.microsoft.com/office/drawing/2014/main" id="{A13AA338-BAE5-47B5-BB35-2B4AEEBB1761}"/>
              </a:ext>
            </a:extLst>
          </p:cNvPr>
          <p:cNvSpPr/>
          <p:nvPr/>
        </p:nvSpPr>
        <p:spPr bwMode="auto">
          <a:xfrm rot="16200000">
            <a:off x="3130433" y="5205915"/>
            <a:ext cx="233362" cy="2074628"/>
          </a:xfrm>
          <a:prstGeom prst="leftBrac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8C27CBC0-2DA4-47F4-AA5F-A09085ACC613}"/>
              </a:ext>
            </a:extLst>
          </p:cNvPr>
          <p:cNvSpPr txBox="1"/>
          <p:nvPr/>
        </p:nvSpPr>
        <p:spPr>
          <a:xfrm>
            <a:off x="3354370" y="6464100"/>
            <a:ext cx="1446230" cy="338554"/>
          </a:xfrm>
          <a:prstGeom prst="rect">
            <a:avLst/>
          </a:prstGeom>
          <a:noFill/>
        </p:spPr>
        <p:txBody>
          <a:bodyPr wrap="none" rtlCol="0">
            <a:spAutoFit/>
          </a:bodyPr>
          <a:lstStyle/>
          <a:p>
            <a:r>
              <a:rPr lang="en-US" sz="1600" dirty="0"/>
              <a:t>Diode equation</a:t>
            </a:r>
          </a:p>
        </p:txBody>
      </p:sp>
    </p:spTree>
    <p:extLst>
      <p:ext uri="{BB962C8B-B14F-4D97-AF65-F5344CB8AC3E}">
        <p14:creationId xmlns:p14="http://schemas.microsoft.com/office/powerpoint/2010/main" val="231891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06" y="252862"/>
            <a:ext cx="6172200" cy="685800"/>
          </a:xfrm>
        </p:spPr>
        <p:txBody>
          <a:bodyPr/>
          <a:lstStyle/>
          <a:p>
            <a:r>
              <a:rPr lang="en-US" sz="3200" dirty="0"/>
              <a:t>Fill Factor and Cell Efficiency</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7078"/>
          <a:stretch/>
        </p:blipFill>
        <p:spPr bwMode="auto">
          <a:xfrm>
            <a:off x="4953000" y="1467347"/>
            <a:ext cx="3790666" cy="270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20"/>
          <p:cNvGrpSpPr>
            <a:grpSpLocks/>
          </p:cNvGrpSpPr>
          <p:nvPr/>
        </p:nvGrpSpPr>
        <p:grpSpPr bwMode="auto">
          <a:xfrm>
            <a:off x="416721" y="4574678"/>
            <a:ext cx="6512654" cy="1368425"/>
            <a:chOff x="66" y="2984"/>
            <a:chExt cx="3471" cy="862"/>
          </a:xfrm>
        </p:grpSpPr>
        <p:sp>
          <p:nvSpPr>
            <p:cNvPr id="7" name="Rectangle 21"/>
            <p:cNvSpPr>
              <a:spLocks noChangeArrowheads="1"/>
            </p:cNvSpPr>
            <p:nvPr/>
          </p:nvSpPr>
          <p:spPr bwMode="auto">
            <a:xfrm>
              <a:off x="71" y="2984"/>
              <a:ext cx="3406" cy="862"/>
            </a:xfrm>
            <a:prstGeom prst="rect">
              <a:avLst/>
            </a:prstGeom>
            <a:solidFill>
              <a:schemeClr val="bg1"/>
            </a:solidFill>
            <a:ln w="38100">
              <a:solidFill>
                <a:schemeClr val="accent2"/>
              </a:solidFill>
              <a:miter lim="800000"/>
              <a:headEnd/>
              <a:tailEnd/>
            </a:ln>
          </p:spPr>
          <p:txBody>
            <a:bodyPr wrap="none" anchor="ctr"/>
            <a:lstStyle/>
            <a:p>
              <a:pPr eaLnBrk="0" hangingPunct="0"/>
              <a:endParaRPr lang="en-US" sz="2400"/>
            </a:p>
          </p:txBody>
        </p:sp>
        <p:sp>
          <p:nvSpPr>
            <p:cNvPr id="8" name="Text Box 22"/>
            <p:cNvSpPr txBox="1">
              <a:spLocks noChangeArrowheads="1"/>
            </p:cNvSpPr>
            <p:nvPr/>
          </p:nvSpPr>
          <p:spPr bwMode="auto">
            <a:xfrm>
              <a:off x="66" y="3304"/>
              <a:ext cx="13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spcBef>
                  <a:spcPct val="50000"/>
                </a:spcBef>
              </a:pPr>
              <a:r>
                <a:rPr lang="en-US" sz="2000" dirty="0">
                  <a:latin typeface="Helvetica" charset="0"/>
                </a:rPr>
                <a:t>Cell Efficiency (</a:t>
              </a:r>
              <a:r>
                <a:rPr lang="en-US" sz="2000" dirty="0">
                  <a:latin typeface="Symbol" pitchFamily="18" charset="2"/>
                </a:rPr>
                <a:t>h</a:t>
              </a:r>
              <a:r>
                <a:rPr lang="en-US" sz="2000" dirty="0">
                  <a:latin typeface="Helvetica" charset="0"/>
                </a:rPr>
                <a:t>) =</a:t>
              </a:r>
            </a:p>
          </p:txBody>
        </p:sp>
        <p:grpSp>
          <p:nvGrpSpPr>
            <p:cNvPr id="9" name="Group 23"/>
            <p:cNvGrpSpPr>
              <a:grpSpLocks/>
            </p:cNvGrpSpPr>
            <p:nvPr/>
          </p:nvGrpSpPr>
          <p:grpSpPr bwMode="auto">
            <a:xfrm>
              <a:off x="1386" y="3117"/>
              <a:ext cx="2151" cy="586"/>
              <a:chOff x="4312" y="3266"/>
              <a:chExt cx="2151" cy="586"/>
            </a:xfrm>
          </p:grpSpPr>
          <p:sp>
            <p:nvSpPr>
              <p:cNvPr id="15" name="Line 24"/>
              <p:cNvSpPr>
                <a:spLocks noChangeShapeType="1"/>
              </p:cNvSpPr>
              <p:nvPr/>
            </p:nvSpPr>
            <p:spPr bwMode="auto">
              <a:xfrm>
                <a:off x="4375" y="3583"/>
                <a:ext cx="8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25"/>
              <p:cNvSpPr txBox="1">
                <a:spLocks noChangeArrowheads="1"/>
              </p:cNvSpPr>
              <p:nvPr/>
            </p:nvSpPr>
            <p:spPr bwMode="auto">
              <a:xfrm>
                <a:off x="4312" y="3266"/>
                <a:ext cx="8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400" i="1" dirty="0" err="1">
                    <a:solidFill>
                      <a:srgbClr val="000099"/>
                    </a:solidFill>
                    <a:latin typeface="Helvetica" charset="0"/>
                  </a:rPr>
                  <a:t>V</a:t>
                </a:r>
                <a:r>
                  <a:rPr lang="en-US" sz="2400" i="1" baseline="-25000" dirty="0" err="1">
                    <a:solidFill>
                      <a:srgbClr val="000099"/>
                    </a:solidFill>
                    <a:latin typeface="Helvetica" charset="0"/>
                  </a:rPr>
                  <a:t>oc</a:t>
                </a:r>
                <a:r>
                  <a:rPr lang="en-US" sz="1600" i="1" dirty="0">
                    <a:solidFill>
                      <a:srgbClr val="000099"/>
                    </a:solidFill>
                    <a:latin typeface="Helvetica" charset="0"/>
                  </a:rPr>
                  <a:t>• </a:t>
                </a:r>
                <a:r>
                  <a:rPr lang="en-US" sz="2400" i="1" dirty="0" err="1">
                    <a:solidFill>
                      <a:srgbClr val="000099"/>
                    </a:solidFill>
                    <a:latin typeface="Helvetica" charset="0"/>
                  </a:rPr>
                  <a:t>I</a:t>
                </a:r>
                <a:r>
                  <a:rPr lang="en-US" sz="2400" i="1" baseline="-25000" dirty="0" err="1">
                    <a:solidFill>
                      <a:srgbClr val="000099"/>
                    </a:solidFill>
                    <a:latin typeface="Helvetica" charset="0"/>
                  </a:rPr>
                  <a:t>sc</a:t>
                </a:r>
                <a:r>
                  <a:rPr lang="en-US" sz="2400" i="1" dirty="0">
                    <a:solidFill>
                      <a:srgbClr val="000099"/>
                    </a:solidFill>
                    <a:latin typeface="Helvetica" charset="0"/>
                  </a:rPr>
                  <a:t>• FF</a:t>
                </a:r>
              </a:p>
            </p:txBody>
          </p:sp>
          <p:sp>
            <p:nvSpPr>
              <p:cNvPr id="17" name="Text Box 26"/>
              <p:cNvSpPr txBox="1">
                <a:spLocks noChangeArrowheads="1"/>
              </p:cNvSpPr>
              <p:nvPr/>
            </p:nvSpPr>
            <p:spPr bwMode="auto">
              <a:xfrm>
                <a:off x="4330" y="3600"/>
                <a:ext cx="9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50000"/>
                  </a:spcBef>
                </a:pPr>
                <a:r>
                  <a:rPr lang="en-US" sz="2000" dirty="0">
                    <a:latin typeface="Helvetica" charset="0"/>
                  </a:rPr>
                  <a:t>Incident </a:t>
                </a:r>
                <a:r>
                  <a:rPr lang="en-US" sz="2000" dirty="0" err="1">
                    <a:latin typeface="Helvetica" charset="0"/>
                  </a:rPr>
                  <a:t>Pwr</a:t>
                </a:r>
                <a:endParaRPr lang="en-US" sz="2000" dirty="0">
                  <a:latin typeface="Helvetica" charset="0"/>
                </a:endParaRPr>
              </a:p>
            </p:txBody>
          </p:sp>
          <p:sp>
            <p:nvSpPr>
              <p:cNvPr id="30" name="Text Box 26">
                <a:extLst>
                  <a:ext uri="{FF2B5EF4-FFF2-40B4-BE49-F238E27FC236}">
                    <a16:creationId xmlns:a16="http://schemas.microsoft.com/office/drawing/2014/main" id="{B77DA1C4-1740-4DCA-B06F-4C0842C3EC78}"/>
                  </a:ext>
                </a:extLst>
              </p:cNvPr>
              <p:cNvSpPr txBox="1">
                <a:spLocks noChangeArrowheads="1"/>
              </p:cNvSpPr>
              <p:nvPr/>
            </p:nvSpPr>
            <p:spPr bwMode="auto">
              <a:xfrm>
                <a:off x="5483" y="3600"/>
                <a:ext cx="9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50000"/>
                  </a:spcBef>
                </a:pPr>
                <a:r>
                  <a:rPr lang="en-US" sz="2000" dirty="0">
                    <a:latin typeface="Helvetica" charset="0"/>
                  </a:rPr>
                  <a:t>Incident </a:t>
                </a:r>
                <a:r>
                  <a:rPr lang="en-US" sz="2000" dirty="0" err="1">
                    <a:latin typeface="Helvetica" charset="0"/>
                  </a:rPr>
                  <a:t>Pwr</a:t>
                </a:r>
                <a:endParaRPr lang="en-US" sz="2000" dirty="0">
                  <a:latin typeface="Helvetica" charset="0"/>
                </a:endParaRPr>
              </a:p>
            </p:txBody>
          </p:sp>
        </p:grpSp>
        <p:grpSp>
          <p:nvGrpSpPr>
            <p:cNvPr id="10" name="Group 27"/>
            <p:cNvGrpSpPr>
              <a:grpSpLocks/>
            </p:cNvGrpSpPr>
            <p:nvPr/>
          </p:nvGrpSpPr>
          <p:grpSpPr bwMode="auto">
            <a:xfrm>
              <a:off x="2557" y="3133"/>
              <a:ext cx="845" cy="318"/>
              <a:chOff x="2557" y="3172"/>
              <a:chExt cx="845" cy="318"/>
            </a:xfrm>
          </p:grpSpPr>
          <p:sp>
            <p:nvSpPr>
              <p:cNvPr id="12" name="Line 28"/>
              <p:cNvSpPr>
                <a:spLocks noChangeShapeType="1"/>
              </p:cNvSpPr>
              <p:nvPr/>
            </p:nvSpPr>
            <p:spPr bwMode="auto">
              <a:xfrm>
                <a:off x="2557" y="3490"/>
                <a:ext cx="8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29"/>
              <p:cNvSpPr txBox="1">
                <a:spLocks noChangeArrowheads="1"/>
              </p:cNvSpPr>
              <p:nvPr/>
            </p:nvSpPr>
            <p:spPr bwMode="auto">
              <a:xfrm>
                <a:off x="2592" y="3172"/>
                <a:ext cx="7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400" i="1" dirty="0">
                    <a:solidFill>
                      <a:srgbClr val="FF6600"/>
                    </a:solidFill>
                    <a:latin typeface="+mn-lt"/>
                  </a:rPr>
                  <a:t>I</a:t>
                </a:r>
                <a:r>
                  <a:rPr lang="en-US" sz="2400" i="1" baseline="-25000" dirty="0">
                    <a:solidFill>
                      <a:srgbClr val="FF6600"/>
                    </a:solidFill>
                    <a:latin typeface="+mn-lt"/>
                  </a:rPr>
                  <a:t>max</a:t>
                </a:r>
                <a:r>
                  <a:rPr lang="en-US" sz="2400" i="1" dirty="0">
                    <a:solidFill>
                      <a:srgbClr val="FF6600"/>
                    </a:solidFill>
                    <a:latin typeface="+mn-lt"/>
                  </a:rPr>
                  <a:t>• V</a:t>
                </a:r>
                <a:r>
                  <a:rPr lang="en-US" sz="2400" i="1" baseline="-25000" dirty="0">
                    <a:solidFill>
                      <a:srgbClr val="FF6600"/>
                    </a:solidFill>
                    <a:latin typeface="+mn-lt"/>
                  </a:rPr>
                  <a:t>max</a:t>
                </a:r>
                <a:endParaRPr lang="en-US" sz="2400" i="1" dirty="0">
                  <a:solidFill>
                    <a:srgbClr val="FF6600"/>
                  </a:solidFill>
                  <a:latin typeface="+mn-lt"/>
                </a:endParaRPr>
              </a:p>
            </p:txBody>
          </p:sp>
        </p:grpSp>
        <p:sp>
          <p:nvSpPr>
            <p:cNvPr id="11" name="Text Box 31"/>
            <p:cNvSpPr txBox="1">
              <a:spLocks noChangeArrowheads="1"/>
            </p:cNvSpPr>
            <p:nvPr/>
          </p:nvSpPr>
          <p:spPr bwMode="auto">
            <a:xfrm>
              <a:off x="2333" y="3289"/>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50000"/>
                </a:spcBef>
              </a:pPr>
              <a:r>
                <a:rPr lang="en-US" dirty="0">
                  <a:latin typeface="Helvetica" charset="0"/>
                </a:rPr>
                <a:t>=</a:t>
              </a:r>
            </a:p>
          </p:txBody>
        </p:sp>
      </p:grpSp>
      <p:grpSp>
        <p:nvGrpSpPr>
          <p:cNvPr id="18" name="Group 17"/>
          <p:cNvGrpSpPr/>
          <p:nvPr/>
        </p:nvGrpSpPr>
        <p:grpSpPr>
          <a:xfrm>
            <a:off x="143270" y="1601863"/>
            <a:ext cx="3819130" cy="1105603"/>
            <a:chOff x="0" y="2383575"/>
            <a:chExt cx="3889066" cy="992528"/>
          </a:xfrm>
        </p:grpSpPr>
        <p:sp>
          <p:nvSpPr>
            <p:cNvPr id="5" name="Rectangle 2"/>
            <p:cNvSpPr>
              <a:spLocks noChangeArrowheads="1"/>
            </p:cNvSpPr>
            <p:nvPr/>
          </p:nvSpPr>
          <p:spPr bwMode="auto">
            <a:xfrm>
              <a:off x="156887" y="2383575"/>
              <a:ext cx="3732179" cy="992528"/>
            </a:xfrm>
            <a:prstGeom prst="rect">
              <a:avLst/>
            </a:prstGeom>
            <a:solidFill>
              <a:schemeClr val="bg1"/>
            </a:solidFill>
            <a:ln w="38100">
              <a:solidFill>
                <a:schemeClr val="accent2"/>
              </a:solidFill>
              <a:miter lim="800000"/>
              <a:headEnd/>
              <a:tailEnd/>
            </a:ln>
          </p:spPr>
          <p:txBody>
            <a:bodyPr wrap="none" anchor="ctr"/>
            <a:lstStyle/>
            <a:p>
              <a:pPr eaLnBrk="0" hangingPunct="0"/>
              <a:endParaRPr lang="en-US"/>
            </a:p>
          </p:txBody>
        </p:sp>
        <p:sp>
          <p:nvSpPr>
            <p:cNvPr id="19" name="Text Box 16"/>
            <p:cNvSpPr txBox="1">
              <a:spLocks noChangeArrowheads="1"/>
            </p:cNvSpPr>
            <p:nvPr/>
          </p:nvSpPr>
          <p:spPr bwMode="auto">
            <a:xfrm>
              <a:off x="0" y="2711778"/>
              <a:ext cx="22498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a:spcBef>
                  <a:spcPct val="50000"/>
                </a:spcBef>
              </a:pPr>
              <a:r>
                <a:rPr lang="en-US" sz="2000" dirty="0">
                  <a:latin typeface="Helvetica" charset="0"/>
                </a:rPr>
                <a:t>Fill Factor (FF) =</a:t>
              </a:r>
            </a:p>
          </p:txBody>
        </p:sp>
        <p:sp>
          <p:nvSpPr>
            <p:cNvPr id="20" name="Line 17"/>
            <p:cNvSpPr>
              <a:spLocks noChangeShapeType="1"/>
            </p:cNvSpPr>
            <p:nvPr/>
          </p:nvSpPr>
          <p:spPr bwMode="auto">
            <a:xfrm>
              <a:off x="2270125" y="2889250"/>
              <a:ext cx="134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18"/>
            <p:cNvSpPr txBox="1">
              <a:spLocks noChangeArrowheads="1"/>
            </p:cNvSpPr>
            <p:nvPr/>
          </p:nvSpPr>
          <p:spPr bwMode="auto">
            <a:xfrm>
              <a:off x="2328414" y="2409959"/>
              <a:ext cx="1151756" cy="52387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i="1" dirty="0">
                  <a:solidFill>
                    <a:srgbClr val="FF6600"/>
                  </a:solidFill>
                  <a:latin typeface="Helvetica" charset="0"/>
                </a:rPr>
                <a:t>V</a:t>
              </a:r>
              <a:r>
                <a:rPr lang="en-US" i="1" baseline="-25000" dirty="0">
                  <a:solidFill>
                    <a:srgbClr val="FF6600"/>
                  </a:solidFill>
                  <a:latin typeface="Helvetica" charset="0"/>
                </a:rPr>
                <a:t>R </a:t>
              </a:r>
              <a:r>
                <a:rPr lang="en-US" sz="1800" i="1" dirty="0">
                  <a:solidFill>
                    <a:srgbClr val="FF6600"/>
                  </a:solidFill>
                  <a:latin typeface="Helvetica" charset="0"/>
                </a:rPr>
                <a:t>• </a:t>
              </a:r>
              <a:r>
                <a:rPr lang="en-US" i="1" dirty="0">
                  <a:solidFill>
                    <a:srgbClr val="FF6600"/>
                  </a:solidFill>
                  <a:latin typeface="Helvetica" charset="0"/>
                </a:rPr>
                <a:t>I</a:t>
              </a:r>
              <a:r>
                <a:rPr lang="en-US" i="1" baseline="-25000" dirty="0">
                  <a:solidFill>
                    <a:srgbClr val="FF6600"/>
                  </a:solidFill>
                  <a:latin typeface="Helvetica" charset="0"/>
                </a:rPr>
                <a:t>R</a:t>
              </a:r>
            </a:p>
          </p:txBody>
        </p:sp>
        <p:sp>
          <p:nvSpPr>
            <p:cNvPr id="22" name="Text Box 19"/>
            <p:cNvSpPr txBox="1">
              <a:spLocks noChangeArrowheads="1"/>
            </p:cNvSpPr>
            <p:nvPr/>
          </p:nvSpPr>
          <p:spPr bwMode="auto">
            <a:xfrm>
              <a:off x="2396732" y="2850610"/>
              <a:ext cx="1168572" cy="46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i="1" dirty="0" err="1">
                  <a:solidFill>
                    <a:srgbClr val="000099"/>
                  </a:solidFill>
                  <a:latin typeface="Helvetica" charset="0"/>
                </a:rPr>
                <a:t>V</a:t>
              </a:r>
              <a:r>
                <a:rPr lang="en-US" i="1" baseline="-25000" dirty="0" err="1">
                  <a:solidFill>
                    <a:srgbClr val="000099"/>
                  </a:solidFill>
                  <a:latin typeface="Helvetica" charset="0"/>
                </a:rPr>
                <a:t>oc</a:t>
              </a:r>
              <a:r>
                <a:rPr lang="en-US" sz="1800" i="1" dirty="0">
                  <a:solidFill>
                    <a:srgbClr val="000099"/>
                  </a:solidFill>
                  <a:latin typeface="Helvetica" charset="0"/>
                </a:rPr>
                <a:t>• </a:t>
              </a:r>
              <a:r>
                <a:rPr lang="en-US" i="1" dirty="0" err="1">
                  <a:solidFill>
                    <a:srgbClr val="000099"/>
                  </a:solidFill>
                  <a:latin typeface="Helvetica" charset="0"/>
                </a:rPr>
                <a:t>I</a:t>
              </a:r>
              <a:r>
                <a:rPr lang="en-US" i="1" baseline="-25000" dirty="0" err="1">
                  <a:solidFill>
                    <a:srgbClr val="000099"/>
                  </a:solidFill>
                  <a:latin typeface="Helvetica" charset="0"/>
                </a:rPr>
                <a:t>sc</a:t>
              </a:r>
              <a:endParaRPr lang="en-US" i="1" dirty="0">
                <a:solidFill>
                  <a:srgbClr val="000099"/>
                </a:solidFill>
                <a:latin typeface="Helvetica" charset="0"/>
              </a:endParaRPr>
            </a:p>
          </p:txBody>
        </p:sp>
      </p:grpSp>
      <p:sp>
        <p:nvSpPr>
          <p:cNvPr id="23" name="Rectangle 22"/>
          <p:cNvSpPr/>
          <p:nvPr/>
        </p:nvSpPr>
        <p:spPr bwMode="auto">
          <a:xfrm>
            <a:off x="5513696" y="2514600"/>
            <a:ext cx="1524000" cy="1066800"/>
          </a:xfrm>
          <a:prstGeom prst="rect">
            <a:avLst/>
          </a:prstGeom>
          <a:solidFill>
            <a:schemeClr val="accent4">
              <a:lumMod val="10000"/>
              <a:lumOff val="90000"/>
            </a:schemeClr>
          </a:solidFill>
          <a:ln w="381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4" name="Rectangle 23"/>
          <p:cNvSpPr/>
          <p:nvPr/>
        </p:nvSpPr>
        <p:spPr>
          <a:xfrm>
            <a:off x="5495303" y="3915397"/>
            <a:ext cx="1742785" cy="461665"/>
          </a:xfrm>
          <a:prstGeom prst="rect">
            <a:avLst/>
          </a:prstGeom>
        </p:spPr>
        <p:txBody>
          <a:bodyPr wrap="none">
            <a:spAutoFit/>
          </a:bodyPr>
          <a:lstStyle/>
          <a:p>
            <a:r>
              <a:rPr lang="en-US" sz="2400" dirty="0">
                <a:latin typeface="Helvetica" charset="0"/>
              </a:rPr>
              <a:t>area = </a:t>
            </a:r>
            <a:r>
              <a:rPr lang="en-US" sz="2400" i="1" dirty="0">
                <a:latin typeface="+mn-lt"/>
              </a:rPr>
              <a:t>V</a:t>
            </a:r>
            <a:r>
              <a:rPr lang="en-US" sz="2400" i="1" baseline="-25000" dirty="0">
                <a:latin typeface="+mn-lt"/>
              </a:rPr>
              <a:t>R </a:t>
            </a:r>
            <a:r>
              <a:rPr lang="en-US" sz="2400" i="1" dirty="0">
                <a:latin typeface="+mn-lt"/>
              </a:rPr>
              <a:t>I</a:t>
            </a:r>
            <a:r>
              <a:rPr lang="en-US" sz="2400" i="1" baseline="-25000" dirty="0">
                <a:latin typeface="+mn-lt"/>
              </a:rPr>
              <a:t>R</a:t>
            </a:r>
          </a:p>
        </p:txBody>
      </p:sp>
      <p:sp>
        <p:nvSpPr>
          <p:cNvPr id="25" name="Rectangle 24"/>
          <p:cNvSpPr/>
          <p:nvPr/>
        </p:nvSpPr>
        <p:spPr>
          <a:xfrm>
            <a:off x="6275696" y="1527830"/>
            <a:ext cx="2180662" cy="523220"/>
          </a:xfrm>
          <a:prstGeom prst="rect">
            <a:avLst/>
          </a:prstGeom>
        </p:spPr>
        <p:txBody>
          <a:bodyPr wrap="none">
            <a:spAutoFit/>
          </a:bodyPr>
          <a:lstStyle/>
          <a:p>
            <a:r>
              <a:rPr lang="en-US" dirty="0">
                <a:latin typeface="Helvetica" charset="0"/>
              </a:rPr>
              <a:t>area = </a:t>
            </a:r>
            <a:r>
              <a:rPr lang="en-US" i="1" dirty="0" err="1">
                <a:latin typeface="+mn-lt"/>
              </a:rPr>
              <a:t>V</a:t>
            </a:r>
            <a:r>
              <a:rPr lang="en-US" i="1" baseline="-25000" dirty="0" err="1">
                <a:latin typeface="+mn-lt"/>
              </a:rPr>
              <a:t>oc</a:t>
            </a:r>
            <a:r>
              <a:rPr lang="en-US" i="1" baseline="-25000" dirty="0">
                <a:latin typeface="+mn-lt"/>
              </a:rPr>
              <a:t> </a:t>
            </a:r>
            <a:r>
              <a:rPr lang="en-US" i="1" dirty="0" err="1">
                <a:latin typeface="+mn-lt"/>
              </a:rPr>
              <a:t>I</a:t>
            </a:r>
            <a:r>
              <a:rPr lang="en-US" i="1" baseline="-25000" dirty="0" err="1">
                <a:latin typeface="+mn-lt"/>
              </a:rPr>
              <a:t>sc</a:t>
            </a:r>
            <a:endParaRPr lang="en-US" i="1" baseline="-25000" dirty="0">
              <a:latin typeface="+mn-lt"/>
            </a:endParaRPr>
          </a:p>
        </p:txBody>
      </p:sp>
      <p:sp>
        <p:nvSpPr>
          <p:cNvPr id="26" name="Rectangle 25"/>
          <p:cNvSpPr/>
          <p:nvPr/>
        </p:nvSpPr>
        <p:spPr bwMode="auto">
          <a:xfrm>
            <a:off x="5513696" y="2286000"/>
            <a:ext cx="2106304" cy="1295400"/>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cxnSp>
        <p:nvCxnSpPr>
          <p:cNvPr id="28" name="Straight Arrow Connector 27"/>
          <p:cNvCxnSpPr/>
          <p:nvPr/>
        </p:nvCxnSpPr>
        <p:spPr bwMode="auto">
          <a:xfrm flipH="1">
            <a:off x="7620000" y="2117725"/>
            <a:ext cx="381000" cy="309562"/>
          </a:xfrm>
          <a:prstGeom prst="straightConnector1">
            <a:avLst/>
          </a:prstGeom>
          <a:noFill/>
          <a:ln w="28575" cap="flat" cmpd="sng" algn="ctr">
            <a:solidFill>
              <a:srgbClr val="00B050"/>
            </a:solidFill>
            <a:prstDash val="solid"/>
            <a:round/>
            <a:headEnd type="none" w="med" len="med"/>
            <a:tailEnd type="arrow"/>
          </a:ln>
          <a:effectLst/>
        </p:spPr>
      </p:cxnSp>
      <p:cxnSp>
        <p:nvCxnSpPr>
          <p:cNvPr id="29" name="Straight Arrow Connector 28"/>
          <p:cNvCxnSpPr/>
          <p:nvPr/>
        </p:nvCxnSpPr>
        <p:spPr bwMode="auto">
          <a:xfrm flipV="1">
            <a:off x="6128646" y="3429000"/>
            <a:ext cx="438202" cy="474200"/>
          </a:xfrm>
          <a:prstGeom prst="straightConnector1">
            <a:avLst/>
          </a:prstGeom>
          <a:noFill/>
          <a:ln w="28575" cap="flat" cmpd="sng" algn="ctr">
            <a:solidFill>
              <a:schemeClr val="accent4">
                <a:lumMod val="75000"/>
                <a:lumOff val="25000"/>
              </a:schemeClr>
            </a:solidFill>
            <a:prstDash val="solid"/>
            <a:round/>
            <a:headEnd type="none" w="med" len="med"/>
            <a:tailEnd type="arrow"/>
          </a:ln>
          <a:effectLst/>
        </p:spPr>
      </p:cxn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36</a:t>
            </a:fld>
            <a:endParaRPr lang="en-US" dirty="0"/>
          </a:p>
        </p:txBody>
      </p:sp>
      <p:sp>
        <p:nvSpPr>
          <p:cNvPr id="27" name="TextBox 26"/>
          <p:cNvSpPr txBox="1"/>
          <p:nvPr/>
        </p:nvSpPr>
        <p:spPr>
          <a:xfrm>
            <a:off x="418867" y="3431365"/>
            <a:ext cx="4014240" cy="830997"/>
          </a:xfrm>
          <a:prstGeom prst="rect">
            <a:avLst/>
          </a:prstGeom>
          <a:solidFill>
            <a:schemeClr val="accent1"/>
          </a:solidFill>
        </p:spPr>
        <p:txBody>
          <a:bodyPr wrap="none" rtlCol="0">
            <a:spAutoFit/>
          </a:bodyPr>
          <a:lstStyle/>
          <a:p>
            <a:r>
              <a:rPr lang="en-US" sz="2400" dirty="0"/>
              <a:t>Fill factor is ratio at the ratio at</a:t>
            </a:r>
            <a:br>
              <a:rPr lang="en-US" sz="2400" dirty="0"/>
            </a:br>
            <a:r>
              <a:rPr lang="en-US" sz="2400" dirty="0"/>
              <a:t>the maximum power point</a:t>
            </a:r>
          </a:p>
        </p:txBody>
      </p:sp>
    </p:spTree>
    <p:extLst>
      <p:ext uri="{BB962C8B-B14F-4D97-AF65-F5344CB8AC3E}">
        <p14:creationId xmlns:p14="http://schemas.microsoft.com/office/powerpoint/2010/main" val="174058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45917" y="287854"/>
            <a:ext cx="3797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3200" b="1" dirty="0">
                <a:solidFill>
                  <a:srgbClr val="008000"/>
                </a:solidFill>
                <a:latin typeface="Helvetica" charset="0"/>
              </a:rPr>
              <a:t>Multijunction Cells</a:t>
            </a:r>
          </a:p>
        </p:txBody>
      </p:sp>
      <p:sp>
        <p:nvSpPr>
          <p:cNvPr id="29699" name="Text Box 3"/>
          <p:cNvSpPr txBox="1">
            <a:spLocks noChangeArrowheads="1"/>
          </p:cNvSpPr>
          <p:nvPr/>
        </p:nvSpPr>
        <p:spPr bwMode="auto">
          <a:xfrm>
            <a:off x="59386" y="1254641"/>
            <a:ext cx="3717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000" b="1" dirty="0">
                <a:solidFill>
                  <a:srgbClr val="0000FF"/>
                </a:solidFill>
                <a:latin typeface="Helvetica" charset="0"/>
              </a:rPr>
              <a:t>Problem:  </a:t>
            </a:r>
            <a:r>
              <a:rPr lang="en-US" sz="2000" dirty="0">
                <a:latin typeface="Helvetica" charset="0"/>
              </a:rPr>
              <a:t>Single junction loses all of the photon energy above the gap energy.</a:t>
            </a:r>
          </a:p>
        </p:txBody>
      </p:sp>
      <p:grpSp>
        <p:nvGrpSpPr>
          <p:cNvPr id="29700" name="Group 4"/>
          <p:cNvGrpSpPr>
            <a:grpSpLocks/>
          </p:cNvGrpSpPr>
          <p:nvPr/>
        </p:nvGrpSpPr>
        <p:grpSpPr bwMode="auto">
          <a:xfrm>
            <a:off x="4279900" y="2828925"/>
            <a:ext cx="4254500" cy="4029075"/>
            <a:chOff x="213" y="1620"/>
            <a:chExt cx="2680" cy="2538"/>
          </a:xfrm>
        </p:grpSpPr>
        <p:sp>
          <p:nvSpPr>
            <p:cNvPr id="29754" name="Text Box 5"/>
            <p:cNvSpPr txBox="1">
              <a:spLocks noChangeArrowheads="1"/>
            </p:cNvSpPr>
            <p:nvPr/>
          </p:nvSpPr>
          <p:spPr bwMode="auto">
            <a:xfrm>
              <a:off x="1204" y="1620"/>
              <a:ext cx="6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200">
                  <a:latin typeface="Helvetica" charset="0"/>
                </a:rPr>
                <a:t>Energy (eV)</a:t>
              </a:r>
            </a:p>
          </p:txBody>
        </p:sp>
        <p:sp>
          <p:nvSpPr>
            <p:cNvPr id="29755" name="Freeform 6"/>
            <p:cNvSpPr>
              <a:spLocks/>
            </p:cNvSpPr>
            <p:nvPr/>
          </p:nvSpPr>
          <p:spPr bwMode="auto">
            <a:xfrm>
              <a:off x="2270" y="3321"/>
              <a:ext cx="527" cy="515"/>
            </a:xfrm>
            <a:custGeom>
              <a:avLst/>
              <a:gdLst>
                <a:gd name="T0" fmla="*/ 0 w 660"/>
                <a:gd name="T1" fmla="*/ 263 h 644"/>
                <a:gd name="T2" fmla="*/ 0 w 660"/>
                <a:gd name="T3" fmla="*/ 0 h 644"/>
                <a:gd name="T4" fmla="*/ 19 w 660"/>
                <a:gd name="T5" fmla="*/ 2 h 644"/>
                <a:gd name="T6" fmla="*/ 57 w 660"/>
                <a:gd name="T7" fmla="*/ 27 h 644"/>
                <a:gd name="T8" fmla="*/ 72 w 660"/>
                <a:gd name="T9" fmla="*/ 67 h 644"/>
                <a:gd name="T10" fmla="*/ 93 w 660"/>
                <a:gd name="T11" fmla="*/ 144 h 644"/>
                <a:gd name="T12" fmla="*/ 110 w 660"/>
                <a:gd name="T13" fmla="*/ 234 h 644"/>
                <a:gd name="T14" fmla="*/ 130 w 660"/>
                <a:gd name="T15" fmla="*/ 263 h 644"/>
                <a:gd name="T16" fmla="*/ 169 w 660"/>
                <a:gd name="T17" fmla="*/ 261 h 644"/>
                <a:gd name="T18" fmla="*/ 216 w 660"/>
                <a:gd name="T19" fmla="*/ 229 h 644"/>
                <a:gd name="T20" fmla="*/ 228 w 660"/>
                <a:gd name="T21" fmla="*/ 208 h 644"/>
                <a:gd name="T22" fmla="*/ 244 w 660"/>
                <a:gd name="T23" fmla="*/ 206 h 644"/>
                <a:gd name="T24" fmla="*/ 268 w 660"/>
                <a:gd name="T25" fmla="*/ 165 h 644"/>
                <a:gd name="T26" fmla="*/ 268 w 660"/>
                <a:gd name="T27" fmla="*/ 263 h 644"/>
                <a:gd name="T28" fmla="*/ 0 w 660"/>
                <a:gd name="T29" fmla="*/ 263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0"/>
                <a:gd name="T46" fmla="*/ 0 h 644"/>
                <a:gd name="T47" fmla="*/ 660 w 660"/>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0" h="644">
                  <a:moveTo>
                    <a:pt x="0" y="644"/>
                  </a:moveTo>
                  <a:lnTo>
                    <a:pt x="0" y="0"/>
                  </a:lnTo>
                  <a:lnTo>
                    <a:pt x="48" y="4"/>
                  </a:lnTo>
                  <a:lnTo>
                    <a:pt x="140" y="68"/>
                  </a:lnTo>
                  <a:lnTo>
                    <a:pt x="176" y="164"/>
                  </a:lnTo>
                  <a:lnTo>
                    <a:pt x="228" y="352"/>
                  </a:lnTo>
                  <a:lnTo>
                    <a:pt x="272" y="572"/>
                  </a:lnTo>
                  <a:lnTo>
                    <a:pt x="320" y="644"/>
                  </a:lnTo>
                  <a:lnTo>
                    <a:pt x="416" y="640"/>
                  </a:lnTo>
                  <a:lnTo>
                    <a:pt x="532" y="560"/>
                  </a:lnTo>
                  <a:lnTo>
                    <a:pt x="560" y="508"/>
                  </a:lnTo>
                  <a:lnTo>
                    <a:pt x="600" y="504"/>
                  </a:lnTo>
                  <a:lnTo>
                    <a:pt x="660" y="404"/>
                  </a:lnTo>
                  <a:lnTo>
                    <a:pt x="660" y="644"/>
                  </a:lnTo>
                  <a:lnTo>
                    <a:pt x="0" y="644"/>
                  </a:lnTo>
                  <a:close/>
                </a:path>
              </a:pathLst>
            </a:cu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9756" name="Freeform 7"/>
            <p:cNvSpPr>
              <a:spLocks/>
            </p:cNvSpPr>
            <p:nvPr/>
          </p:nvSpPr>
          <p:spPr bwMode="auto">
            <a:xfrm>
              <a:off x="1586" y="2851"/>
              <a:ext cx="681" cy="985"/>
            </a:xfrm>
            <a:custGeom>
              <a:avLst/>
              <a:gdLst>
                <a:gd name="T0" fmla="*/ 0 w 852"/>
                <a:gd name="T1" fmla="*/ 504 h 1232"/>
                <a:gd name="T2" fmla="*/ 2 w 852"/>
                <a:gd name="T3" fmla="*/ 0 h 1232"/>
                <a:gd name="T4" fmla="*/ 8 w 852"/>
                <a:gd name="T5" fmla="*/ 23 h 1232"/>
                <a:gd name="T6" fmla="*/ 14 w 852"/>
                <a:gd name="T7" fmla="*/ 50 h 1232"/>
                <a:gd name="T8" fmla="*/ 22 w 852"/>
                <a:gd name="T9" fmla="*/ 72 h 1232"/>
                <a:gd name="T10" fmla="*/ 33 w 852"/>
                <a:gd name="T11" fmla="*/ 138 h 1232"/>
                <a:gd name="T12" fmla="*/ 46 w 852"/>
                <a:gd name="T13" fmla="*/ 118 h 1232"/>
                <a:gd name="T14" fmla="*/ 50 w 852"/>
                <a:gd name="T15" fmla="*/ 297 h 1232"/>
                <a:gd name="T16" fmla="*/ 56 w 852"/>
                <a:gd name="T17" fmla="*/ 365 h 1232"/>
                <a:gd name="T18" fmla="*/ 72 w 852"/>
                <a:gd name="T19" fmla="*/ 297 h 1232"/>
                <a:gd name="T20" fmla="*/ 82 w 852"/>
                <a:gd name="T21" fmla="*/ 215 h 1232"/>
                <a:gd name="T22" fmla="*/ 103 w 852"/>
                <a:gd name="T23" fmla="*/ 132 h 1232"/>
                <a:gd name="T24" fmla="*/ 105 w 852"/>
                <a:gd name="T25" fmla="*/ 98 h 1232"/>
                <a:gd name="T26" fmla="*/ 114 w 852"/>
                <a:gd name="T27" fmla="*/ 90 h 1232"/>
                <a:gd name="T28" fmla="*/ 132 w 852"/>
                <a:gd name="T29" fmla="*/ 97 h 1232"/>
                <a:gd name="T30" fmla="*/ 188 w 852"/>
                <a:gd name="T31" fmla="*/ 142 h 1232"/>
                <a:gd name="T32" fmla="*/ 208 w 852"/>
                <a:gd name="T33" fmla="*/ 217 h 1232"/>
                <a:gd name="T34" fmla="*/ 224 w 852"/>
                <a:gd name="T35" fmla="*/ 319 h 1232"/>
                <a:gd name="T36" fmla="*/ 232 w 852"/>
                <a:gd name="T37" fmla="*/ 406 h 1232"/>
                <a:gd name="T38" fmla="*/ 238 w 852"/>
                <a:gd name="T39" fmla="*/ 451 h 1232"/>
                <a:gd name="T40" fmla="*/ 248 w 852"/>
                <a:gd name="T41" fmla="*/ 397 h 1232"/>
                <a:gd name="T42" fmla="*/ 255 w 852"/>
                <a:gd name="T43" fmla="*/ 432 h 1232"/>
                <a:gd name="T44" fmla="*/ 282 w 852"/>
                <a:gd name="T45" fmla="*/ 292 h 1232"/>
                <a:gd name="T46" fmla="*/ 299 w 852"/>
                <a:gd name="T47" fmla="*/ 245 h 1232"/>
                <a:gd name="T48" fmla="*/ 317 w 852"/>
                <a:gd name="T49" fmla="*/ 272 h 1232"/>
                <a:gd name="T50" fmla="*/ 348 w 852"/>
                <a:gd name="T51" fmla="*/ 238 h 1232"/>
                <a:gd name="T52" fmla="*/ 348 w 852"/>
                <a:gd name="T53" fmla="*/ 504 h 1232"/>
                <a:gd name="T54" fmla="*/ 0 w 852"/>
                <a:gd name="T55" fmla="*/ 504 h 12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52"/>
                <a:gd name="T85" fmla="*/ 0 h 1232"/>
                <a:gd name="T86" fmla="*/ 852 w 852"/>
                <a:gd name="T87" fmla="*/ 1232 h 12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52" h="1232">
                  <a:moveTo>
                    <a:pt x="0" y="1232"/>
                  </a:moveTo>
                  <a:lnTo>
                    <a:pt x="4" y="0"/>
                  </a:lnTo>
                  <a:lnTo>
                    <a:pt x="20" y="56"/>
                  </a:lnTo>
                  <a:lnTo>
                    <a:pt x="32" y="124"/>
                  </a:lnTo>
                  <a:lnTo>
                    <a:pt x="52" y="176"/>
                  </a:lnTo>
                  <a:lnTo>
                    <a:pt x="80" y="336"/>
                  </a:lnTo>
                  <a:lnTo>
                    <a:pt x="112" y="288"/>
                  </a:lnTo>
                  <a:lnTo>
                    <a:pt x="120" y="728"/>
                  </a:lnTo>
                  <a:lnTo>
                    <a:pt x="136" y="892"/>
                  </a:lnTo>
                  <a:lnTo>
                    <a:pt x="176" y="728"/>
                  </a:lnTo>
                  <a:lnTo>
                    <a:pt x="200" y="528"/>
                  </a:lnTo>
                  <a:lnTo>
                    <a:pt x="252" y="324"/>
                  </a:lnTo>
                  <a:lnTo>
                    <a:pt x="256" y="240"/>
                  </a:lnTo>
                  <a:lnTo>
                    <a:pt x="280" y="220"/>
                  </a:lnTo>
                  <a:lnTo>
                    <a:pt x="324" y="236"/>
                  </a:lnTo>
                  <a:lnTo>
                    <a:pt x="460" y="348"/>
                  </a:lnTo>
                  <a:lnTo>
                    <a:pt x="508" y="532"/>
                  </a:lnTo>
                  <a:lnTo>
                    <a:pt x="548" y="780"/>
                  </a:lnTo>
                  <a:lnTo>
                    <a:pt x="568" y="996"/>
                  </a:lnTo>
                  <a:lnTo>
                    <a:pt x="584" y="1104"/>
                  </a:lnTo>
                  <a:lnTo>
                    <a:pt x="608" y="972"/>
                  </a:lnTo>
                  <a:lnTo>
                    <a:pt x="624" y="1056"/>
                  </a:lnTo>
                  <a:lnTo>
                    <a:pt x="692" y="716"/>
                  </a:lnTo>
                  <a:lnTo>
                    <a:pt x="732" y="600"/>
                  </a:lnTo>
                  <a:lnTo>
                    <a:pt x="776" y="664"/>
                  </a:lnTo>
                  <a:lnTo>
                    <a:pt x="852" y="584"/>
                  </a:lnTo>
                  <a:lnTo>
                    <a:pt x="852" y="1232"/>
                  </a:lnTo>
                  <a:lnTo>
                    <a:pt x="0" y="1232"/>
                  </a:lnTo>
                  <a:close/>
                </a:path>
              </a:pathLst>
            </a:custGeom>
            <a:solidFill>
              <a:srgbClr val="FFCC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9757" name="Freeform 8"/>
            <p:cNvSpPr>
              <a:spLocks/>
            </p:cNvSpPr>
            <p:nvPr/>
          </p:nvSpPr>
          <p:spPr bwMode="auto">
            <a:xfrm>
              <a:off x="462" y="2080"/>
              <a:ext cx="677" cy="1753"/>
            </a:xfrm>
            <a:custGeom>
              <a:avLst/>
              <a:gdLst>
                <a:gd name="T0" fmla="*/ 0 w 848"/>
                <a:gd name="T1" fmla="*/ 896 h 2192"/>
                <a:gd name="T2" fmla="*/ 6 w 848"/>
                <a:gd name="T3" fmla="*/ 873 h 2192"/>
                <a:gd name="T4" fmla="*/ 8 w 848"/>
                <a:gd name="T5" fmla="*/ 851 h 2192"/>
                <a:gd name="T6" fmla="*/ 10 w 848"/>
                <a:gd name="T7" fmla="*/ 812 h 2192"/>
                <a:gd name="T8" fmla="*/ 18 w 848"/>
                <a:gd name="T9" fmla="*/ 748 h 2192"/>
                <a:gd name="T10" fmla="*/ 22 w 848"/>
                <a:gd name="T11" fmla="*/ 688 h 2192"/>
                <a:gd name="T12" fmla="*/ 30 w 848"/>
                <a:gd name="T13" fmla="*/ 674 h 2192"/>
                <a:gd name="T14" fmla="*/ 53 w 848"/>
                <a:gd name="T15" fmla="*/ 609 h 2192"/>
                <a:gd name="T16" fmla="*/ 64 w 848"/>
                <a:gd name="T17" fmla="*/ 525 h 2192"/>
                <a:gd name="T18" fmla="*/ 72 w 848"/>
                <a:gd name="T19" fmla="*/ 507 h 2192"/>
                <a:gd name="T20" fmla="*/ 83 w 848"/>
                <a:gd name="T21" fmla="*/ 502 h 2192"/>
                <a:gd name="T22" fmla="*/ 91 w 848"/>
                <a:gd name="T23" fmla="*/ 342 h 2192"/>
                <a:gd name="T24" fmla="*/ 97 w 848"/>
                <a:gd name="T25" fmla="*/ 288 h 2192"/>
                <a:gd name="T26" fmla="*/ 104 w 848"/>
                <a:gd name="T27" fmla="*/ 252 h 2192"/>
                <a:gd name="T28" fmla="*/ 114 w 848"/>
                <a:gd name="T29" fmla="*/ 247 h 2192"/>
                <a:gd name="T30" fmla="*/ 120 w 848"/>
                <a:gd name="T31" fmla="*/ 308 h 2192"/>
                <a:gd name="T32" fmla="*/ 127 w 848"/>
                <a:gd name="T33" fmla="*/ 296 h 2192"/>
                <a:gd name="T34" fmla="*/ 141 w 848"/>
                <a:gd name="T35" fmla="*/ 62 h 2192"/>
                <a:gd name="T36" fmla="*/ 150 w 848"/>
                <a:gd name="T37" fmla="*/ 23 h 2192"/>
                <a:gd name="T38" fmla="*/ 163 w 848"/>
                <a:gd name="T39" fmla="*/ 26 h 2192"/>
                <a:gd name="T40" fmla="*/ 166 w 848"/>
                <a:gd name="T41" fmla="*/ 5 h 2192"/>
                <a:gd name="T42" fmla="*/ 176 w 848"/>
                <a:gd name="T43" fmla="*/ 0 h 2192"/>
                <a:gd name="T44" fmla="*/ 180 w 848"/>
                <a:gd name="T45" fmla="*/ 42 h 2192"/>
                <a:gd name="T46" fmla="*/ 185 w 848"/>
                <a:gd name="T47" fmla="*/ 54 h 2192"/>
                <a:gd name="T48" fmla="*/ 198 w 848"/>
                <a:gd name="T49" fmla="*/ 27 h 2192"/>
                <a:gd name="T50" fmla="*/ 207 w 848"/>
                <a:gd name="T51" fmla="*/ 56 h 2192"/>
                <a:gd name="T52" fmla="*/ 211 w 848"/>
                <a:gd name="T53" fmla="*/ 78 h 2192"/>
                <a:gd name="T54" fmla="*/ 220 w 848"/>
                <a:gd name="T55" fmla="*/ 27 h 2192"/>
                <a:gd name="T56" fmla="*/ 229 w 848"/>
                <a:gd name="T57" fmla="*/ 42 h 2192"/>
                <a:gd name="T58" fmla="*/ 243 w 848"/>
                <a:gd name="T59" fmla="*/ 40 h 2192"/>
                <a:gd name="T60" fmla="*/ 259 w 848"/>
                <a:gd name="T61" fmla="*/ 59 h 2192"/>
                <a:gd name="T62" fmla="*/ 279 w 848"/>
                <a:gd name="T63" fmla="*/ 131 h 2192"/>
                <a:gd name="T64" fmla="*/ 301 w 848"/>
                <a:gd name="T65" fmla="*/ 78 h 2192"/>
                <a:gd name="T66" fmla="*/ 325 w 848"/>
                <a:gd name="T67" fmla="*/ 114 h 2192"/>
                <a:gd name="T68" fmla="*/ 344 w 848"/>
                <a:gd name="T69" fmla="*/ 114 h 2192"/>
                <a:gd name="T70" fmla="*/ 344 w 848"/>
                <a:gd name="T71" fmla="*/ 896 h 2192"/>
                <a:gd name="T72" fmla="*/ 0 w 848"/>
                <a:gd name="T73" fmla="*/ 896 h 2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8"/>
                <a:gd name="T112" fmla="*/ 0 h 2192"/>
                <a:gd name="T113" fmla="*/ 848 w 848"/>
                <a:gd name="T114" fmla="*/ 2192 h 2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8" h="2192">
                  <a:moveTo>
                    <a:pt x="0" y="2192"/>
                  </a:moveTo>
                  <a:lnTo>
                    <a:pt x="16" y="2132"/>
                  </a:lnTo>
                  <a:lnTo>
                    <a:pt x="20" y="2080"/>
                  </a:lnTo>
                  <a:lnTo>
                    <a:pt x="24" y="1984"/>
                  </a:lnTo>
                  <a:lnTo>
                    <a:pt x="44" y="1828"/>
                  </a:lnTo>
                  <a:lnTo>
                    <a:pt x="52" y="1680"/>
                  </a:lnTo>
                  <a:lnTo>
                    <a:pt x="72" y="1648"/>
                  </a:lnTo>
                  <a:lnTo>
                    <a:pt x="132" y="1488"/>
                  </a:lnTo>
                  <a:lnTo>
                    <a:pt x="156" y="1284"/>
                  </a:lnTo>
                  <a:lnTo>
                    <a:pt x="176" y="1240"/>
                  </a:lnTo>
                  <a:lnTo>
                    <a:pt x="204" y="1228"/>
                  </a:lnTo>
                  <a:lnTo>
                    <a:pt x="224" y="836"/>
                  </a:lnTo>
                  <a:lnTo>
                    <a:pt x="240" y="704"/>
                  </a:lnTo>
                  <a:lnTo>
                    <a:pt x="256" y="616"/>
                  </a:lnTo>
                  <a:lnTo>
                    <a:pt x="280" y="604"/>
                  </a:lnTo>
                  <a:lnTo>
                    <a:pt x="296" y="752"/>
                  </a:lnTo>
                  <a:lnTo>
                    <a:pt x="312" y="724"/>
                  </a:lnTo>
                  <a:lnTo>
                    <a:pt x="348" y="152"/>
                  </a:lnTo>
                  <a:lnTo>
                    <a:pt x="368" y="56"/>
                  </a:lnTo>
                  <a:lnTo>
                    <a:pt x="400" y="64"/>
                  </a:lnTo>
                  <a:lnTo>
                    <a:pt x="408" y="12"/>
                  </a:lnTo>
                  <a:lnTo>
                    <a:pt x="432" y="0"/>
                  </a:lnTo>
                  <a:lnTo>
                    <a:pt x="444" y="104"/>
                  </a:lnTo>
                  <a:lnTo>
                    <a:pt x="456" y="132"/>
                  </a:lnTo>
                  <a:lnTo>
                    <a:pt x="488" y="68"/>
                  </a:lnTo>
                  <a:lnTo>
                    <a:pt x="508" y="136"/>
                  </a:lnTo>
                  <a:lnTo>
                    <a:pt x="520" y="192"/>
                  </a:lnTo>
                  <a:lnTo>
                    <a:pt x="544" y="68"/>
                  </a:lnTo>
                  <a:lnTo>
                    <a:pt x="564" y="104"/>
                  </a:lnTo>
                  <a:lnTo>
                    <a:pt x="600" y="96"/>
                  </a:lnTo>
                  <a:lnTo>
                    <a:pt x="636" y="144"/>
                  </a:lnTo>
                  <a:lnTo>
                    <a:pt x="688" y="320"/>
                  </a:lnTo>
                  <a:lnTo>
                    <a:pt x="740" y="192"/>
                  </a:lnTo>
                  <a:lnTo>
                    <a:pt x="800" y="276"/>
                  </a:lnTo>
                  <a:lnTo>
                    <a:pt x="848" y="280"/>
                  </a:lnTo>
                  <a:lnTo>
                    <a:pt x="848" y="2192"/>
                  </a:lnTo>
                  <a:lnTo>
                    <a:pt x="0" y="2192"/>
                  </a:lnTo>
                  <a:close/>
                </a:path>
              </a:pathLst>
            </a:cu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9758" name="Freeform 9"/>
            <p:cNvSpPr>
              <a:spLocks/>
            </p:cNvSpPr>
            <p:nvPr/>
          </p:nvSpPr>
          <p:spPr bwMode="auto">
            <a:xfrm>
              <a:off x="1142" y="2304"/>
              <a:ext cx="444" cy="1532"/>
            </a:xfrm>
            <a:custGeom>
              <a:avLst/>
              <a:gdLst>
                <a:gd name="T0" fmla="*/ 0 w 556"/>
                <a:gd name="T1" fmla="*/ 783 h 1916"/>
                <a:gd name="T2" fmla="*/ 0 w 556"/>
                <a:gd name="T3" fmla="*/ 0 h 1916"/>
                <a:gd name="T4" fmla="*/ 17 w 556"/>
                <a:gd name="T5" fmla="*/ 14 h 1916"/>
                <a:gd name="T6" fmla="*/ 23 w 556"/>
                <a:gd name="T7" fmla="*/ 90 h 1916"/>
                <a:gd name="T8" fmla="*/ 33 w 556"/>
                <a:gd name="T9" fmla="*/ 162 h 1916"/>
                <a:gd name="T10" fmla="*/ 46 w 556"/>
                <a:gd name="T11" fmla="*/ 106 h 1916"/>
                <a:gd name="T12" fmla="*/ 54 w 556"/>
                <a:gd name="T13" fmla="*/ 59 h 1916"/>
                <a:gd name="T14" fmla="*/ 58 w 556"/>
                <a:gd name="T15" fmla="*/ 182 h 1916"/>
                <a:gd name="T16" fmla="*/ 64 w 556"/>
                <a:gd name="T17" fmla="*/ 229 h 1916"/>
                <a:gd name="T18" fmla="*/ 83 w 556"/>
                <a:gd name="T19" fmla="*/ 122 h 1916"/>
                <a:gd name="T20" fmla="*/ 90 w 556"/>
                <a:gd name="T21" fmla="*/ 114 h 1916"/>
                <a:gd name="T22" fmla="*/ 103 w 556"/>
                <a:gd name="T23" fmla="*/ 133 h 1916"/>
                <a:gd name="T24" fmla="*/ 104 w 556"/>
                <a:gd name="T25" fmla="*/ 427 h 1916"/>
                <a:gd name="T26" fmla="*/ 110 w 556"/>
                <a:gd name="T27" fmla="*/ 209 h 1916"/>
                <a:gd name="T28" fmla="*/ 125 w 556"/>
                <a:gd name="T29" fmla="*/ 157 h 1916"/>
                <a:gd name="T30" fmla="*/ 143 w 556"/>
                <a:gd name="T31" fmla="*/ 182 h 1916"/>
                <a:gd name="T32" fmla="*/ 160 w 556"/>
                <a:gd name="T33" fmla="*/ 321 h 1916"/>
                <a:gd name="T34" fmla="*/ 171 w 556"/>
                <a:gd name="T35" fmla="*/ 346 h 1916"/>
                <a:gd name="T36" fmla="*/ 177 w 556"/>
                <a:gd name="T37" fmla="*/ 269 h 1916"/>
                <a:gd name="T38" fmla="*/ 192 w 556"/>
                <a:gd name="T39" fmla="*/ 244 h 1916"/>
                <a:gd name="T40" fmla="*/ 207 w 556"/>
                <a:gd name="T41" fmla="*/ 241 h 1916"/>
                <a:gd name="T42" fmla="*/ 220 w 556"/>
                <a:gd name="T43" fmla="*/ 258 h 1916"/>
                <a:gd name="T44" fmla="*/ 226 w 556"/>
                <a:gd name="T45" fmla="*/ 285 h 1916"/>
                <a:gd name="T46" fmla="*/ 226 w 556"/>
                <a:gd name="T47" fmla="*/ 783 h 1916"/>
                <a:gd name="T48" fmla="*/ 0 w 556"/>
                <a:gd name="T49" fmla="*/ 783 h 19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6"/>
                <a:gd name="T76" fmla="*/ 0 h 1916"/>
                <a:gd name="T77" fmla="*/ 556 w 556"/>
                <a:gd name="T78" fmla="*/ 1916 h 19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6" h="1916">
                  <a:moveTo>
                    <a:pt x="0" y="1916"/>
                  </a:moveTo>
                  <a:lnTo>
                    <a:pt x="0" y="0"/>
                  </a:lnTo>
                  <a:lnTo>
                    <a:pt x="40" y="36"/>
                  </a:lnTo>
                  <a:lnTo>
                    <a:pt x="56" y="220"/>
                  </a:lnTo>
                  <a:lnTo>
                    <a:pt x="80" y="396"/>
                  </a:lnTo>
                  <a:lnTo>
                    <a:pt x="112" y="260"/>
                  </a:lnTo>
                  <a:lnTo>
                    <a:pt x="132" y="144"/>
                  </a:lnTo>
                  <a:lnTo>
                    <a:pt x="144" y="444"/>
                  </a:lnTo>
                  <a:lnTo>
                    <a:pt x="156" y="560"/>
                  </a:lnTo>
                  <a:lnTo>
                    <a:pt x="204" y="296"/>
                  </a:lnTo>
                  <a:lnTo>
                    <a:pt x="220" y="276"/>
                  </a:lnTo>
                  <a:lnTo>
                    <a:pt x="252" y="324"/>
                  </a:lnTo>
                  <a:lnTo>
                    <a:pt x="256" y="1044"/>
                  </a:lnTo>
                  <a:lnTo>
                    <a:pt x="272" y="512"/>
                  </a:lnTo>
                  <a:lnTo>
                    <a:pt x="308" y="384"/>
                  </a:lnTo>
                  <a:lnTo>
                    <a:pt x="352" y="444"/>
                  </a:lnTo>
                  <a:lnTo>
                    <a:pt x="392" y="784"/>
                  </a:lnTo>
                  <a:lnTo>
                    <a:pt x="420" y="848"/>
                  </a:lnTo>
                  <a:lnTo>
                    <a:pt x="436" y="660"/>
                  </a:lnTo>
                  <a:lnTo>
                    <a:pt x="472" y="596"/>
                  </a:lnTo>
                  <a:lnTo>
                    <a:pt x="508" y="592"/>
                  </a:lnTo>
                  <a:lnTo>
                    <a:pt x="540" y="632"/>
                  </a:lnTo>
                  <a:lnTo>
                    <a:pt x="556" y="696"/>
                  </a:lnTo>
                  <a:lnTo>
                    <a:pt x="556" y="1916"/>
                  </a:lnTo>
                  <a:lnTo>
                    <a:pt x="0" y="1916"/>
                  </a:lnTo>
                  <a:close/>
                </a:path>
              </a:pathLst>
            </a:custGeom>
            <a:solidFill>
              <a:srgbClr val="99FF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9759" name="Rectangle 10"/>
            <p:cNvSpPr>
              <a:spLocks noChangeArrowheads="1"/>
            </p:cNvSpPr>
            <p:nvPr/>
          </p:nvSpPr>
          <p:spPr bwMode="auto">
            <a:xfrm>
              <a:off x="453" y="1900"/>
              <a:ext cx="2347" cy="19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29760" name="Freeform 11"/>
            <p:cNvSpPr>
              <a:spLocks/>
            </p:cNvSpPr>
            <p:nvPr/>
          </p:nvSpPr>
          <p:spPr bwMode="auto">
            <a:xfrm>
              <a:off x="448" y="1896"/>
              <a:ext cx="18" cy="1938"/>
            </a:xfrm>
            <a:custGeom>
              <a:avLst/>
              <a:gdLst>
                <a:gd name="T0" fmla="*/ 0 w 22"/>
                <a:gd name="T1" fmla="*/ 0 h 2425"/>
                <a:gd name="T2" fmla="*/ 0 w 22"/>
                <a:gd name="T3" fmla="*/ 989 h 2425"/>
                <a:gd name="T4" fmla="*/ 10 w 22"/>
                <a:gd name="T5" fmla="*/ 989 h 2425"/>
                <a:gd name="T6" fmla="*/ 0 60000 65536"/>
                <a:gd name="T7" fmla="*/ 0 60000 65536"/>
                <a:gd name="T8" fmla="*/ 0 60000 65536"/>
                <a:gd name="T9" fmla="*/ 0 w 22"/>
                <a:gd name="T10" fmla="*/ 0 h 2425"/>
                <a:gd name="T11" fmla="*/ 22 w 22"/>
                <a:gd name="T12" fmla="*/ 2425 h 2425"/>
              </a:gdLst>
              <a:ahLst/>
              <a:cxnLst>
                <a:cxn ang="T6">
                  <a:pos x="T0" y="T1"/>
                </a:cxn>
                <a:cxn ang="T7">
                  <a:pos x="T2" y="T3"/>
                </a:cxn>
                <a:cxn ang="T8">
                  <a:pos x="T4" y="T5"/>
                </a:cxn>
              </a:cxnLst>
              <a:rect l="T9" t="T10" r="T11" b="T12"/>
              <a:pathLst>
                <a:path w="22" h="2425">
                  <a:moveTo>
                    <a:pt x="0" y="0"/>
                  </a:moveTo>
                  <a:lnTo>
                    <a:pt x="0" y="2425"/>
                  </a:lnTo>
                  <a:lnTo>
                    <a:pt x="22" y="242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1" name="Line 12"/>
            <p:cNvSpPr>
              <a:spLocks noChangeShapeType="1"/>
            </p:cNvSpPr>
            <p:nvPr/>
          </p:nvSpPr>
          <p:spPr bwMode="auto">
            <a:xfrm>
              <a:off x="448" y="3621"/>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13"/>
            <p:cNvSpPr>
              <a:spLocks noChangeShapeType="1"/>
            </p:cNvSpPr>
            <p:nvPr/>
          </p:nvSpPr>
          <p:spPr bwMode="auto">
            <a:xfrm>
              <a:off x="448" y="3402"/>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3" name="Line 14"/>
            <p:cNvSpPr>
              <a:spLocks noChangeShapeType="1"/>
            </p:cNvSpPr>
            <p:nvPr/>
          </p:nvSpPr>
          <p:spPr bwMode="auto">
            <a:xfrm>
              <a:off x="448" y="3188"/>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4" name="Line 15"/>
            <p:cNvSpPr>
              <a:spLocks noChangeShapeType="1"/>
            </p:cNvSpPr>
            <p:nvPr/>
          </p:nvSpPr>
          <p:spPr bwMode="auto">
            <a:xfrm>
              <a:off x="448" y="2974"/>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5" name="Line 16"/>
            <p:cNvSpPr>
              <a:spLocks noChangeShapeType="1"/>
            </p:cNvSpPr>
            <p:nvPr/>
          </p:nvSpPr>
          <p:spPr bwMode="auto">
            <a:xfrm>
              <a:off x="448" y="2756"/>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6" name="Line 17"/>
            <p:cNvSpPr>
              <a:spLocks noChangeShapeType="1"/>
            </p:cNvSpPr>
            <p:nvPr/>
          </p:nvSpPr>
          <p:spPr bwMode="auto">
            <a:xfrm>
              <a:off x="448" y="2542"/>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7" name="Line 18"/>
            <p:cNvSpPr>
              <a:spLocks noChangeShapeType="1"/>
            </p:cNvSpPr>
            <p:nvPr/>
          </p:nvSpPr>
          <p:spPr bwMode="auto">
            <a:xfrm>
              <a:off x="448" y="2328"/>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8" name="Line 19"/>
            <p:cNvSpPr>
              <a:spLocks noChangeShapeType="1"/>
            </p:cNvSpPr>
            <p:nvPr/>
          </p:nvSpPr>
          <p:spPr bwMode="auto">
            <a:xfrm>
              <a:off x="448" y="2109"/>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9" name="Line 20"/>
            <p:cNvSpPr>
              <a:spLocks noChangeShapeType="1"/>
            </p:cNvSpPr>
            <p:nvPr/>
          </p:nvSpPr>
          <p:spPr bwMode="auto">
            <a:xfrm>
              <a:off x="448" y="1896"/>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0" name="Line 21"/>
            <p:cNvSpPr>
              <a:spLocks noChangeShapeType="1"/>
            </p:cNvSpPr>
            <p:nvPr/>
          </p:nvSpPr>
          <p:spPr bwMode="auto">
            <a:xfrm>
              <a:off x="448" y="3834"/>
              <a:ext cx="234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1" name="Line 22"/>
            <p:cNvSpPr>
              <a:spLocks noChangeShapeType="1"/>
            </p:cNvSpPr>
            <p:nvPr/>
          </p:nvSpPr>
          <p:spPr bwMode="auto">
            <a:xfrm flipV="1">
              <a:off x="448" y="3817"/>
              <a:ext cx="1" cy="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2" name="Line 23"/>
            <p:cNvSpPr>
              <a:spLocks noChangeShapeType="1"/>
            </p:cNvSpPr>
            <p:nvPr/>
          </p:nvSpPr>
          <p:spPr bwMode="auto">
            <a:xfrm flipV="1">
              <a:off x="840" y="3817"/>
              <a:ext cx="1" cy="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3" name="Line 24"/>
            <p:cNvSpPr>
              <a:spLocks noChangeShapeType="1"/>
            </p:cNvSpPr>
            <p:nvPr/>
          </p:nvSpPr>
          <p:spPr bwMode="auto">
            <a:xfrm flipV="1">
              <a:off x="1233" y="3817"/>
              <a:ext cx="0" cy="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4" name="Line 25"/>
            <p:cNvSpPr>
              <a:spLocks noChangeShapeType="1"/>
            </p:cNvSpPr>
            <p:nvPr/>
          </p:nvSpPr>
          <p:spPr bwMode="auto">
            <a:xfrm flipV="1">
              <a:off x="1624" y="3817"/>
              <a:ext cx="1" cy="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5" name="Line 26"/>
            <p:cNvSpPr>
              <a:spLocks noChangeShapeType="1"/>
            </p:cNvSpPr>
            <p:nvPr/>
          </p:nvSpPr>
          <p:spPr bwMode="auto">
            <a:xfrm flipV="1">
              <a:off x="2012" y="3817"/>
              <a:ext cx="1" cy="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6" name="Line 27"/>
            <p:cNvSpPr>
              <a:spLocks noChangeShapeType="1"/>
            </p:cNvSpPr>
            <p:nvPr/>
          </p:nvSpPr>
          <p:spPr bwMode="auto">
            <a:xfrm flipV="1">
              <a:off x="2403" y="3817"/>
              <a:ext cx="1" cy="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7" name="Line 28"/>
            <p:cNvSpPr>
              <a:spLocks noChangeShapeType="1"/>
            </p:cNvSpPr>
            <p:nvPr/>
          </p:nvSpPr>
          <p:spPr bwMode="auto">
            <a:xfrm flipV="1">
              <a:off x="2796" y="3817"/>
              <a:ext cx="0" cy="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8" name="Rectangle 29"/>
            <p:cNvSpPr>
              <a:spLocks noChangeArrowheads="1"/>
            </p:cNvSpPr>
            <p:nvPr/>
          </p:nvSpPr>
          <p:spPr bwMode="auto">
            <a:xfrm>
              <a:off x="378" y="3805"/>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0</a:t>
              </a:r>
              <a:endParaRPr lang="en-US" sz="1800">
                <a:latin typeface="Helvetica" charset="0"/>
              </a:endParaRPr>
            </a:p>
          </p:txBody>
        </p:sp>
        <p:sp>
          <p:nvSpPr>
            <p:cNvPr id="29779" name="Rectangle 30"/>
            <p:cNvSpPr>
              <a:spLocks noChangeArrowheads="1"/>
            </p:cNvSpPr>
            <p:nvPr/>
          </p:nvSpPr>
          <p:spPr bwMode="auto">
            <a:xfrm>
              <a:off x="343" y="3591"/>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20</a:t>
              </a:r>
              <a:endParaRPr lang="en-US" sz="1800">
                <a:latin typeface="Helvetica" charset="0"/>
              </a:endParaRPr>
            </a:p>
          </p:txBody>
        </p:sp>
        <p:sp>
          <p:nvSpPr>
            <p:cNvPr id="29780" name="Rectangle 31"/>
            <p:cNvSpPr>
              <a:spLocks noChangeArrowheads="1"/>
            </p:cNvSpPr>
            <p:nvPr/>
          </p:nvSpPr>
          <p:spPr bwMode="auto">
            <a:xfrm>
              <a:off x="343" y="3373"/>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40</a:t>
              </a:r>
              <a:endParaRPr lang="en-US" sz="1800">
                <a:latin typeface="Helvetica" charset="0"/>
              </a:endParaRPr>
            </a:p>
          </p:txBody>
        </p:sp>
        <p:sp>
          <p:nvSpPr>
            <p:cNvPr id="29781" name="Rectangle 32"/>
            <p:cNvSpPr>
              <a:spLocks noChangeArrowheads="1"/>
            </p:cNvSpPr>
            <p:nvPr/>
          </p:nvSpPr>
          <p:spPr bwMode="auto">
            <a:xfrm>
              <a:off x="343" y="3159"/>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60</a:t>
              </a:r>
              <a:endParaRPr lang="en-US" sz="1800">
                <a:latin typeface="Helvetica" charset="0"/>
              </a:endParaRPr>
            </a:p>
          </p:txBody>
        </p:sp>
        <p:sp>
          <p:nvSpPr>
            <p:cNvPr id="29782" name="Rectangle 33"/>
            <p:cNvSpPr>
              <a:spLocks noChangeArrowheads="1"/>
            </p:cNvSpPr>
            <p:nvPr/>
          </p:nvSpPr>
          <p:spPr bwMode="auto">
            <a:xfrm>
              <a:off x="343" y="2945"/>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80</a:t>
              </a:r>
              <a:endParaRPr lang="en-US" sz="1800">
                <a:latin typeface="Helvetica" charset="0"/>
              </a:endParaRPr>
            </a:p>
          </p:txBody>
        </p:sp>
        <p:sp>
          <p:nvSpPr>
            <p:cNvPr id="29783" name="Rectangle 34"/>
            <p:cNvSpPr>
              <a:spLocks noChangeArrowheads="1"/>
            </p:cNvSpPr>
            <p:nvPr/>
          </p:nvSpPr>
          <p:spPr bwMode="auto">
            <a:xfrm>
              <a:off x="308" y="2726"/>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100</a:t>
              </a:r>
              <a:endParaRPr lang="en-US" sz="1800">
                <a:latin typeface="Helvetica" charset="0"/>
              </a:endParaRPr>
            </a:p>
          </p:txBody>
        </p:sp>
        <p:sp>
          <p:nvSpPr>
            <p:cNvPr id="29784" name="Rectangle 35"/>
            <p:cNvSpPr>
              <a:spLocks noChangeArrowheads="1"/>
            </p:cNvSpPr>
            <p:nvPr/>
          </p:nvSpPr>
          <p:spPr bwMode="auto">
            <a:xfrm>
              <a:off x="308" y="2512"/>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120</a:t>
              </a:r>
              <a:endParaRPr lang="en-US" sz="1800">
                <a:latin typeface="Helvetica" charset="0"/>
              </a:endParaRPr>
            </a:p>
          </p:txBody>
        </p:sp>
        <p:sp>
          <p:nvSpPr>
            <p:cNvPr id="29785" name="Rectangle 36"/>
            <p:cNvSpPr>
              <a:spLocks noChangeArrowheads="1"/>
            </p:cNvSpPr>
            <p:nvPr/>
          </p:nvSpPr>
          <p:spPr bwMode="auto">
            <a:xfrm>
              <a:off x="308" y="2299"/>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140</a:t>
              </a:r>
              <a:endParaRPr lang="en-US" sz="1800">
                <a:latin typeface="Helvetica" charset="0"/>
              </a:endParaRPr>
            </a:p>
          </p:txBody>
        </p:sp>
        <p:sp>
          <p:nvSpPr>
            <p:cNvPr id="29786" name="Rectangle 37"/>
            <p:cNvSpPr>
              <a:spLocks noChangeArrowheads="1"/>
            </p:cNvSpPr>
            <p:nvPr/>
          </p:nvSpPr>
          <p:spPr bwMode="auto">
            <a:xfrm>
              <a:off x="308" y="2080"/>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160</a:t>
              </a:r>
              <a:endParaRPr lang="en-US" sz="1800">
                <a:latin typeface="Helvetica" charset="0"/>
              </a:endParaRPr>
            </a:p>
          </p:txBody>
        </p:sp>
        <p:sp>
          <p:nvSpPr>
            <p:cNvPr id="29787" name="Rectangle 38"/>
            <p:cNvSpPr>
              <a:spLocks noChangeArrowheads="1"/>
            </p:cNvSpPr>
            <p:nvPr/>
          </p:nvSpPr>
          <p:spPr bwMode="auto">
            <a:xfrm>
              <a:off x="308" y="1866"/>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180</a:t>
              </a:r>
              <a:endParaRPr lang="en-US" sz="1800">
                <a:latin typeface="Helvetica" charset="0"/>
              </a:endParaRPr>
            </a:p>
          </p:txBody>
        </p:sp>
        <p:sp>
          <p:nvSpPr>
            <p:cNvPr id="29788" name="Rectangle 39"/>
            <p:cNvSpPr>
              <a:spLocks noChangeArrowheads="1"/>
            </p:cNvSpPr>
            <p:nvPr/>
          </p:nvSpPr>
          <p:spPr bwMode="auto">
            <a:xfrm>
              <a:off x="403" y="3890"/>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300</a:t>
              </a:r>
              <a:endParaRPr lang="en-US" sz="1800">
                <a:latin typeface="Helvetica" charset="0"/>
              </a:endParaRPr>
            </a:p>
          </p:txBody>
        </p:sp>
        <p:sp>
          <p:nvSpPr>
            <p:cNvPr id="29789" name="Rectangle 40"/>
            <p:cNvSpPr>
              <a:spLocks noChangeArrowheads="1"/>
            </p:cNvSpPr>
            <p:nvPr/>
          </p:nvSpPr>
          <p:spPr bwMode="auto">
            <a:xfrm>
              <a:off x="795" y="3890"/>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500</a:t>
              </a:r>
              <a:endParaRPr lang="en-US" sz="1800">
                <a:latin typeface="Helvetica" charset="0"/>
              </a:endParaRPr>
            </a:p>
          </p:txBody>
        </p:sp>
        <p:sp>
          <p:nvSpPr>
            <p:cNvPr id="29790" name="Rectangle 41"/>
            <p:cNvSpPr>
              <a:spLocks noChangeArrowheads="1"/>
            </p:cNvSpPr>
            <p:nvPr/>
          </p:nvSpPr>
          <p:spPr bwMode="auto">
            <a:xfrm>
              <a:off x="1187" y="3890"/>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700</a:t>
              </a:r>
              <a:endParaRPr lang="en-US" sz="1800">
                <a:latin typeface="Helvetica" charset="0"/>
              </a:endParaRPr>
            </a:p>
          </p:txBody>
        </p:sp>
        <p:sp>
          <p:nvSpPr>
            <p:cNvPr id="29791" name="Rectangle 42"/>
            <p:cNvSpPr>
              <a:spLocks noChangeArrowheads="1"/>
            </p:cNvSpPr>
            <p:nvPr/>
          </p:nvSpPr>
          <p:spPr bwMode="auto">
            <a:xfrm>
              <a:off x="1579" y="3890"/>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900</a:t>
              </a:r>
              <a:endParaRPr lang="en-US" sz="1800">
                <a:latin typeface="Helvetica" charset="0"/>
              </a:endParaRPr>
            </a:p>
          </p:txBody>
        </p:sp>
        <p:sp>
          <p:nvSpPr>
            <p:cNvPr id="29792" name="Rectangle 43"/>
            <p:cNvSpPr>
              <a:spLocks noChangeArrowheads="1"/>
            </p:cNvSpPr>
            <p:nvPr/>
          </p:nvSpPr>
          <p:spPr bwMode="auto">
            <a:xfrm>
              <a:off x="1949" y="3890"/>
              <a:ext cx="1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1100</a:t>
              </a:r>
              <a:endParaRPr lang="en-US" sz="1800">
                <a:latin typeface="Helvetica" charset="0"/>
              </a:endParaRPr>
            </a:p>
          </p:txBody>
        </p:sp>
        <p:sp>
          <p:nvSpPr>
            <p:cNvPr id="29793" name="Rectangle 44"/>
            <p:cNvSpPr>
              <a:spLocks noChangeArrowheads="1"/>
            </p:cNvSpPr>
            <p:nvPr/>
          </p:nvSpPr>
          <p:spPr bwMode="auto">
            <a:xfrm>
              <a:off x="2341" y="3890"/>
              <a:ext cx="1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1300</a:t>
              </a:r>
              <a:endParaRPr lang="en-US" sz="1800">
                <a:latin typeface="Helvetica" charset="0"/>
              </a:endParaRPr>
            </a:p>
          </p:txBody>
        </p:sp>
        <p:sp>
          <p:nvSpPr>
            <p:cNvPr id="29794" name="Rectangle 45"/>
            <p:cNvSpPr>
              <a:spLocks noChangeArrowheads="1"/>
            </p:cNvSpPr>
            <p:nvPr/>
          </p:nvSpPr>
          <p:spPr bwMode="auto">
            <a:xfrm>
              <a:off x="2733" y="3890"/>
              <a:ext cx="1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a:solidFill>
                    <a:srgbClr val="000000"/>
                  </a:solidFill>
                  <a:latin typeface="Helvetica" charset="0"/>
                </a:rPr>
                <a:t>1500</a:t>
              </a:r>
              <a:endParaRPr lang="en-US" sz="1800">
                <a:latin typeface="Helvetica" charset="0"/>
              </a:endParaRPr>
            </a:p>
          </p:txBody>
        </p:sp>
        <p:grpSp>
          <p:nvGrpSpPr>
            <p:cNvPr id="29795" name="Group 46"/>
            <p:cNvGrpSpPr>
              <a:grpSpLocks/>
            </p:cNvGrpSpPr>
            <p:nvPr/>
          </p:nvGrpSpPr>
          <p:grpSpPr bwMode="auto">
            <a:xfrm>
              <a:off x="375" y="1782"/>
              <a:ext cx="2286" cy="166"/>
              <a:chOff x="716" y="805"/>
              <a:chExt cx="3361" cy="208"/>
            </a:xfrm>
          </p:grpSpPr>
          <p:grpSp>
            <p:nvGrpSpPr>
              <p:cNvPr id="29807" name="Group 47"/>
              <p:cNvGrpSpPr>
                <a:grpSpLocks/>
              </p:cNvGrpSpPr>
              <p:nvPr/>
            </p:nvGrpSpPr>
            <p:grpSpPr bwMode="auto">
              <a:xfrm>
                <a:off x="867" y="961"/>
                <a:ext cx="3038" cy="52"/>
                <a:chOff x="1574" y="707"/>
                <a:chExt cx="3038" cy="260"/>
              </a:xfrm>
            </p:grpSpPr>
            <p:sp>
              <p:nvSpPr>
                <p:cNvPr id="29818" name="Line 48"/>
                <p:cNvSpPr>
                  <a:spLocks noChangeShapeType="1"/>
                </p:cNvSpPr>
                <p:nvPr/>
              </p:nvSpPr>
              <p:spPr bwMode="auto">
                <a:xfrm>
                  <a:off x="4215"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19" name="Line 49"/>
                <p:cNvSpPr>
                  <a:spLocks noChangeShapeType="1"/>
                </p:cNvSpPr>
                <p:nvPr/>
              </p:nvSpPr>
              <p:spPr bwMode="auto">
                <a:xfrm>
                  <a:off x="2461"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0" name="Line 50"/>
                <p:cNvSpPr>
                  <a:spLocks noChangeShapeType="1"/>
                </p:cNvSpPr>
                <p:nvPr/>
              </p:nvSpPr>
              <p:spPr bwMode="auto">
                <a:xfrm>
                  <a:off x="2114"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1" name="Line 51"/>
                <p:cNvSpPr>
                  <a:spLocks noChangeShapeType="1"/>
                </p:cNvSpPr>
                <p:nvPr/>
              </p:nvSpPr>
              <p:spPr bwMode="auto">
                <a:xfrm>
                  <a:off x="1858"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2" name="Line 52"/>
                <p:cNvSpPr>
                  <a:spLocks noChangeShapeType="1"/>
                </p:cNvSpPr>
                <p:nvPr/>
              </p:nvSpPr>
              <p:spPr bwMode="auto">
                <a:xfrm>
                  <a:off x="1574"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3" name="Line 53"/>
                <p:cNvSpPr>
                  <a:spLocks noChangeShapeType="1"/>
                </p:cNvSpPr>
                <p:nvPr/>
              </p:nvSpPr>
              <p:spPr bwMode="auto">
                <a:xfrm>
                  <a:off x="4612"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4" name="Line 54"/>
                <p:cNvSpPr>
                  <a:spLocks noChangeShapeType="1"/>
                </p:cNvSpPr>
                <p:nvPr/>
              </p:nvSpPr>
              <p:spPr bwMode="auto">
                <a:xfrm>
                  <a:off x="3905"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5" name="Line 55"/>
                <p:cNvSpPr>
                  <a:spLocks noChangeShapeType="1"/>
                </p:cNvSpPr>
                <p:nvPr/>
              </p:nvSpPr>
              <p:spPr bwMode="auto">
                <a:xfrm>
                  <a:off x="3392"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6" name="Line 56"/>
                <p:cNvSpPr>
                  <a:spLocks noChangeShapeType="1"/>
                </p:cNvSpPr>
                <p:nvPr/>
              </p:nvSpPr>
              <p:spPr bwMode="auto">
                <a:xfrm>
                  <a:off x="3047"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7" name="Line 57"/>
                <p:cNvSpPr>
                  <a:spLocks noChangeShapeType="1"/>
                </p:cNvSpPr>
                <p:nvPr/>
              </p:nvSpPr>
              <p:spPr bwMode="auto">
                <a:xfrm>
                  <a:off x="2765" y="707"/>
                  <a:ext cx="0" cy="2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808" name="Text Box 58"/>
              <p:cNvSpPr txBox="1">
                <a:spLocks noChangeArrowheads="1"/>
              </p:cNvSpPr>
              <p:nvPr/>
            </p:nvSpPr>
            <p:spPr bwMode="auto">
              <a:xfrm>
                <a:off x="716" y="805"/>
                <a:ext cx="31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4.0</a:t>
                </a:r>
              </a:p>
            </p:txBody>
          </p:sp>
          <p:sp>
            <p:nvSpPr>
              <p:cNvPr id="29809" name="Text Box 59"/>
              <p:cNvSpPr txBox="1">
                <a:spLocks noChangeArrowheads="1"/>
              </p:cNvSpPr>
              <p:nvPr/>
            </p:nvSpPr>
            <p:spPr bwMode="auto">
              <a:xfrm>
                <a:off x="1012" y="805"/>
                <a:ext cx="31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3.0</a:t>
                </a:r>
              </a:p>
            </p:txBody>
          </p:sp>
          <p:sp>
            <p:nvSpPr>
              <p:cNvPr id="29810" name="Text Box 60"/>
              <p:cNvSpPr txBox="1">
                <a:spLocks noChangeArrowheads="1"/>
              </p:cNvSpPr>
              <p:nvPr/>
            </p:nvSpPr>
            <p:spPr bwMode="auto">
              <a:xfrm>
                <a:off x="1268" y="805"/>
                <a:ext cx="31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2.5</a:t>
                </a:r>
              </a:p>
            </p:txBody>
          </p:sp>
          <p:sp>
            <p:nvSpPr>
              <p:cNvPr id="29811" name="Text Box 61"/>
              <p:cNvSpPr txBox="1">
                <a:spLocks noChangeArrowheads="1"/>
              </p:cNvSpPr>
              <p:nvPr/>
            </p:nvSpPr>
            <p:spPr bwMode="auto">
              <a:xfrm>
                <a:off x="1607" y="805"/>
                <a:ext cx="31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2.0</a:t>
                </a:r>
              </a:p>
            </p:txBody>
          </p:sp>
          <p:sp>
            <p:nvSpPr>
              <p:cNvPr id="29812" name="Text Box 62"/>
              <p:cNvSpPr txBox="1">
                <a:spLocks noChangeArrowheads="1"/>
              </p:cNvSpPr>
              <p:nvPr/>
            </p:nvSpPr>
            <p:spPr bwMode="auto">
              <a:xfrm>
                <a:off x="1913" y="805"/>
                <a:ext cx="31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1.7</a:t>
                </a:r>
              </a:p>
            </p:txBody>
          </p:sp>
          <p:sp>
            <p:nvSpPr>
              <p:cNvPr id="29813" name="Text Box 63"/>
              <p:cNvSpPr txBox="1">
                <a:spLocks noChangeArrowheads="1"/>
              </p:cNvSpPr>
              <p:nvPr/>
            </p:nvSpPr>
            <p:spPr bwMode="auto">
              <a:xfrm>
                <a:off x="2191" y="805"/>
                <a:ext cx="31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1.5</a:t>
                </a:r>
              </a:p>
            </p:txBody>
          </p:sp>
          <p:sp>
            <p:nvSpPr>
              <p:cNvPr id="29814" name="Text Box 64"/>
              <p:cNvSpPr txBox="1">
                <a:spLocks noChangeArrowheads="1"/>
              </p:cNvSpPr>
              <p:nvPr/>
            </p:nvSpPr>
            <p:spPr bwMode="auto">
              <a:xfrm>
                <a:off x="2541" y="805"/>
                <a:ext cx="31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1.3</a:t>
                </a:r>
              </a:p>
            </p:txBody>
          </p:sp>
          <p:sp>
            <p:nvSpPr>
              <p:cNvPr id="29815" name="Text Box 65"/>
              <p:cNvSpPr txBox="1">
                <a:spLocks noChangeArrowheads="1"/>
              </p:cNvSpPr>
              <p:nvPr/>
            </p:nvSpPr>
            <p:spPr bwMode="auto">
              <a:xfrm>
                <a:off x="3049" y="805"/>
                <a:ext cx="31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1.1</a:t>
                </a:r>
              </a:p>
            </p:txBody>
          </p:sp>
          <p:sp>
            <p:nvSpPr>
              <p:cNvPr id="29816" name="Text Box 66"/>
              <p:cNvSpPr txBox="1">
                <a:spLocks noChangeArrowheads="1"/>
              </p:cNvSpPr>
              <p:nvPr/>
            </p:nvSpPr>
            <p:spPr bwMode="auto">
              <a:xfrm>
                <a:off x="3363" y="805"/>
                <a:ext cx="31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1.0</a:t>
                </a:r>
              </a:p>
            </p:txBody>
          </p:sp>
          <p:sp>
            <p:nvSpPr>
              <p:cNvPr id="29817" name="Text Box 67"/>
              <p:cNvSpPr txBox="1">
                <a:spLocks noChangeArrowheads="1"/>
              </p:cNvSpPr>
              <p:nvPr/>
            </p:nvSpPr>
            <p:spPr bwMode="auto">
              <a:xfrm>
                <a:off x="3759" y="805"/>
                <a:ext cx="31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900">
                    <a:latin typeface="Helvetica" charset="0"/>
                  </a:rPr>
                  <a:t>0.9</a:t>
                </a:r>
              </a:p>
            </p:txBody>
          </p:sp>
        </p:grpSp>
        <p:sp>
          <p:nvSpPr>
            <p:cNvPr id="29796" name="Text Box 68"/>
            <p:cNvSpPr txBox="1">
              <a:spLocks noChangeArrowheads="1"/>
            </p:cNvSpPr>
            <p:nvPr/>
          </p:nvSpPr>
          <p:spPr bwMode="auto">
            <a:xfrm rot="-5400000">
              <a:off x="-222" y="2740"/>
              <a:ext cx="10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200">
                  <a:latin typeface="Helvetica" charset="0"/>
                </a:rPr>
                <a:t>Intensity (mW/m</a:t>
              </a:r>
              <a:r>
                <a:rPr lang="en-US" sz="1200" baseline="30000">
                  <a:latin typeface="Helvetica" charset="0"/>
                </a:rPr>
                <a:t>2</a:t>
              </a:r>
              <a:r>
                <a:rPr lang="en-US" sz="1200">
                  <a:latin typeface="Helvetica" charset="0"/>
                </a:rPr>
                <a:t>-</a:t>
              </a:r>
              <a:r>
                <a:rPr lang="en-US" sz="1200">
                  <a:latin typeface="Symbol" pitchFamily="18" charset="2"/>
                </a:rPr>
                <a:t>m</a:t>
              </a:r>
              <a:r>
                <a:rPr lang="en-US" sz="1200">
                  <a:latin typeface="Helvetica" charset="0"/>
                </a:rPr>
                <a:t>m)</a:t>
              </a:r>
            </a:p>
          </p:txBody>
        </p:sp>
        <p:sp>
          <p:nvSpPr>
            <p:cNvPr id="29797" name="Text Box 69"/>
            <p:cNvSpPr txBox="1">
              <a:spLocks noChangeArrowheads="1"/>
            </p:cNvSpPr>
            <p:nvPr/>
          </p:nvSpPr>
          <p:spPr bwMode="auto">
            <a:xfrm>
              <a:off x="1193" y="3966"/>
              <a:ext cx="8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200">
                  <a:latin typeface="Helvetica" charset="0"/>
                </a:rPr>
                <a:t>Wavelength (</a:t>
              </a:r>
              <a:r>
                <a:rPr lang="en-US" sz="1400">
                  <a:latin typeface="Helvetica" charset="0"/>
                </a:rPr>
                <a:t>nm</a:t>
              </a:r>
              <a:r>
                <a:rPr lang="en-US" sz="1200">
                  <a:latin typeface="Helvetica" charset="0"/>
                </a:rPr>
                <a:t>)</a:t>
              </a:r>
            </a:p>
          </p:txBody>
        </p:sp>
        <p:grpSp>
          <p:nvGrpSpPr>
            <p:cNvPr id="29798" name="Group 70"/>
            <p:cNvGrpSpPr>
              <a:grpSpLocks/>
            </p:cNvGrpSpPr>
            <p:nvPr/>
          </p:nvGrpSpPr>
          <p:grpSpPr bwMode="auto">
            <a:xfrm>
              <a:off x="1138" y="1906"/>
              <a:ext cx="1134" cy="1933"/>
              <a:chOff x="1443" y="1549"/>
              <a:chExt cx="1419" cy="2368"/>
            </a:xfrm>
          </p:grpSpPr>
          <p:sp>
            <p:nvSpPr>
              <p:cNvPr id="29804" name="Line 71"/>
              <p:cNvSpPr>
                <a:spLocks noChangeShapeType="1"/>
              </p:cNvSpPr>
              <p:nvPr/>
            </p:nvSpPr>
            <p:spPr bwMode="auto">
              <a:xfrm flipV="1">
                <a:off x="2862" y="1549"/>
                <a:ext cx="0" cy="23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5" name="Line 72"/>
              <p:cNvSpPr>
                <a:spLocks noChangeShapeType="1"/>
              </p:cNvSpPr>
              <p:nvPr/>
            </p:nvSpPr>
            <p:spPr bwMode="auto">
              <a:xfrm flipV="1">
                <a:off x="2009" y="1549"/>
                <a:ext cx="0" cy="23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6" name="Line 73"/>
              <p:cNvSpPr>
                <a:spLocks noChangeShapeType="1"/>
              </p:cNvSpPr>
              <p:nvPr/>
            </p:nvSpPr>
            <p:spPr bwMode="auto">
              <a:xfrm flipV="1">
                <a:off x="1443" y="1549"/>
                <a:ext cx="0" cy="23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799" name="Freeform 74"/>
            <p:cNvSpPr>
              <a:spLocks/>
            </p:cNvSpPr>
            <p:nvPr/>
          </p:nvSpPr>
          <p:spPr bwMode="auto">
            <a:xfrm>
              <a:off x="457" y="2078"/>
              <a:ext cx="2335" cy="1756"/>
            </a:xfrm>
            <a:custGeom>
              <a:avLst/>
              <a:gdLst>
                <a:gd name="T0" fmla="*/ 14 w 2923"/>
                <a:gd name="T1" fmla="*/ 817 h 2197"/>
                <a:gd name="T2" fmla="*/ 22 w 2923"/>
                <a:gd name="T3" fmla="*/ 717 h 2197"/>
                <a:gd name="T4" fmla="*/ 31 w 2923"/>
                <a:gd name="T5" fmla="*/ 683 h 2197"/>
                <a:gd name="T6" fmla="*/ 42 w 2923"/>
                <a:gd name="T7" fmla="*/ 644 h 2197"/>
                <a:gd name="T8" fmla="*/ 59 w 2923"/>
                <a:gd name="T9" fmla="*/ 571 h 2197"/>
                <a:gd name="T10" fmla="*/ 77 w 2923"/>
                <a:gd name="T11" fmla="*/ 504 h 2197"/>
                <a:gd name="T12" fmla="*/ 90 w 2923"/>
                <a:gd name="T13" fmla="*/ 400 h 2197"/>
                <a:gd name="T14" fmla="*/ 108 w 2923"/>
                <a:gd name="T15" fmla="*/ 253 h 2197"/>
                <a:gd name="T16" fmla="*/ 121 w 2923"/>
                <a:gd name="T17" fmla="*/ 294 h 2197"/>
                <a:gd name="T18" fmla="*/ 129 w 2923"/>
                <a:gd name="T19" fmla="*/ 256 h 2197"/>
                <a:gd name="T20" fmla="*/ 145 w 2923"/>
                <a:gd name="T21" fmla="*/ 58 h 2197"/>
                <a:gd name="T22" fmla="*/ 163 w 2923"/>
                <a:gd name="T23" fmla="*/ 26 h 2197"/>
                <a:gd name="T24" fmla="*/ 176 w 2923"/>
                <a:gd name="T25" fmla="*/ 0 h 2197"/>
                <a:gd name="T26" fmla="*/ 187 w 2923"/>
                <a:gd name="T27" fmla="*/ 53 h 2197"/>
                <a:gd name="T28" fmla="*/ 207 w 2923"/>
                <a:gd name="T29" fmla="*/ 30 h 2197"/>
                <a:gd name="T30" fmla="*/ 217 w 2923"/>
                <a:gd name="T31" fmla="*/ 78 h 2197"/>
                <a:gd name="T32" fmla="*/ 227 w 2923"/>
                <a:gd name="T33" fmla="*/ 32 h 2197"/>
                <a:gd name="T34" fmla="*/ 250 w 2923"/>
                <a:gd name="T35" fmla="*/ 43 h 2197"/>
                <a:gd name="T36" fmla="*/ 280 w 2923"/>
                <a:gd name="T37" fmla="*/ 123 h 2197"/>
                <a:gd name="T38" fmla="*/ 300 w 2923"/>
                <a:gd name="T39" fmla="*/ 89 h 2197"/>
                <a:gd name="T40" fmla="*/ 325 w 2923"/>
                <a:gd name="T41" fmla="*/ 106 h 2197"/>
                <a:gd name="T42" fmla="*/ 367 w 2923"/>
                <a:gd name="T43" fmla="*/ 137 h 2197"/>
                <a:gd name="T44" fmla="*/ 382 w 2923"/>
                <a:gd name="T45" fmla="*/ 269 h 2197"/>
                <a:gd name="T46" fmla="*/ 395 w 2923"/>
                <a:gd name="T47" fmla="*/ 223 h 2197"/>
                <a:gd name="T48" fmla="*/ 407 w 2923"/>
                <a:gd name="T49" fmla="*/ 182 h 2197"/>
                <a:gd name="T50" fmla="*/ 413 w 2923"/>
                <a:gd name="T51" fmla="*/ 328 h 2197"/>
                <a:gd name="T52" fmla="*/ 419 w 2923"/>
                <a:gd name="T53" fmla="*/ 323 h 2197"/>
                <a:gd name="T54" fmla="*/ 435 w 2923"/>
                <a:gd name="T55" fmla="*/ 230 h 2197"/>
                <a:gd name="T56" fmla="*/ 452 w 2923"/>
                <a:gd name="T57" fmla="*/ 250 h 2197"/>
                <a:gd name="T58" fmla="*/ 455 w 2923"/>
                <a:gd name="T59" fmla="*/ 460 h 2197"/>
                <a:gd name="T60" fmla="*/ 457 w 2923"/>
                <a:gd name="T61" fmla="*/ 540 h 2197"/>
                <a:gd name="T62" fmla="*/ 459 w 2923"/>
                <a:gd name="T63" fmla="*/ 367 h 2197"/>
                <a:gd name="T64" fmla="*/ 475 w 2923"/>
                <a:gd name="T65" fmla="*/ 276 h 2197"/>
                <a:gd name="T66" fmla="*/ 502 w 2923"/>
                <a:gd name="T67" fmla="*/ 367 h 2197"/>
                <a:gd name="T68" fmla="*/ 518 w 2923"/>
                <a:gd name="T69" fmla="*/ 464 h 2197"/>
                <a:gd name="T70" fmla="*/ 525 w 2923"/>
                <a:gd name="T71" fmla="*/ 392 h 2197"/>
                <a:gd name="T72" fmla="*/ 562 w 2923"/>
                <a:gd name="T73" fmla="*/ 364 h 2197"/>
                <a:gd name="T74" fmla="*/ 598 w 2923"/>
                <a:gd name="T75" fmla="*/ 473 h 2197"/>
                <a:gd name="T76" fmla="*/ 614 w 2923"/>
                <a:gd name="T77" fmla="*/ 521 h 2197"/>
                <a:gd name="T78" fmla="*/ 621 w 2923"/>
                <a:gd name="T79" fmla="*/ 589 h 2197"/>
                <a:gd name="T80" fmla="*/ 628 w 2923"/>
                <a:gd name="T81" fmla="*/ 744 h 2197"/>
                <a:gd name="T82" fmla="*/ 641 w 2923"/>
                <a:gd name="T83" fmla="*/ 724 h 2197"/>
                <a:gd name="T84" fmla="*/ 663 w 2923"/>
                <a:gd name="T85" fmla="*/ 587 h 2197"/>
                <a:gd name="T86" fmla="*/ 687 w 2923"/>
                <a:gd name="T87" fmla="*/ 485 h 2197"/>
                <a:gd name="T88" fmla="*/ 749 w 2923"/>
                <a:gd name="T89" fmla="*/ 528 h 2197"/>
                <a:gd name="T90" fmla="*/ 792 w 2923"/>
                <a:gd name="T91" fmla="*/ 670 h 2197"/>
                <a:gd name="T92" fmla="*/ 812 w 2923"/>
                <a:gd name="T93" fmla="*/ 833 h 2197"/>
                <a:gd name="T94" fmla="*/ 821 w 2923"/>
                <a:gd name="T95" fmla="*/ 803 h 2197"/>
                <a:gd name="T96" fmla="*/ 828 w 2923"/>
                <a:gd name="T97" fmla="*/ 824 h 2197"/>
                <a:gd name="T98" fmla="*/ 852 w 2923"/>
                <a:gd name="T99" fmla="*/ 724 h 2197"/>
                <a:gd name="T100" fmla="*/ 878 w 2923"/>
                <a:gd name="T101" fmla="*/ 644 h 2197"/>
                <a:gd name="T102" fmla="*/ 909 w 2923"/>
                <a:gd name="T103" fmla="*/ 648 h 2197"/>
                <a:gd name="T104" fmla="*/ 992 w 2923"/>
                <a:gd name="T105" fmla="*/ 687 h 2197"/>
                <a:gd name="T106" fmla="*/ 1034 w 2923"/>
                <a:gd name="T107" fmla="*/ 856 h 2197"/>
                <a:gd name="T108" fmla="*/ 1100 w 2923"/>
                <a:gd name="T109" fmla="*/ 892 h 2197"/>
                <a:gd name="T110" fmla="*/ 1159 w 2923"/>
                <a:gd name="T111" fmla="*/ 840 h 2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3"/>
                <a:gd name="T169" fmla="*/ 0 h 2197"/>
                <a:gd name="T170" fmla="*/ 2923 w 2923"/>
                <a:gd name="T171" fmla="*/ 2197 h 21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3" h="2197">
                  <a:moveTo>
                    <a:pt x="0" y="2186"/>
                  </a:moveTo>
                  <a:lnTo>
                    <a:pt x="11" y="2169"/>
                  </a:lnTo>
                  <a:lnTo>
                    <a:pt x="11" y="2158"/>
                  </a:lnTo>
                  <a:lnTo>
                    <a:pt x="16" y="2141"/>
                  </a:lnTo>
                  <a:lnTo>
                    <a:pt x="22" y="2125"/>
                  </a:lnTo>
                  <a:lnTo>
                    <a:pt x="22" y="2102"/>
                  </a:lnTo>
                  <a:lnTo>
                    <a:pt x="27" y="2052"/>
                  </a:lnTo>
                  <a:lnTo>
                    <a:pt x="33" y="2002"/>
                  </a:lnTo>
                  <a:lnTo>
                    <a:pt x="38" y="1952"/>
                  </a:lnTo>
                  <a:lnTo>
                    <a:pt x="38" y="1930"/>
                  </a:lnTo>
                  <a:lnTo>
                    <a:pt x="43" y="1913"/>
                  </a:lnTo>
                  <a:lnTo>
                    <a:pt x="43" y="1891"/>
                  </a:lnTo>
                  <a:lnTo>
                    <a:pt x="49" y="1863"/>
                  </a:lnTo>
                  <a:lnTo>
                    <a:pt x="49" y="1840"/>
                  </a:lnTo>
                  <a:lnTo>
                    <a:pt x="54" y="1818"/>
                  </a:lnTo>
                  <a:lnTo>
                    <a:pt x="54" y="1757"/>
                  </a:lnTo>
                  <a:lnTo>
                    <a:pt x="60" y="1729"/>
                  </a:lnTo>
                  <a:lnTo>
                    <a:pt x="60" y="1701"/>
                  </a:lnTo>
                  <a:lnTo>
                    <a:pt x="65" y="1679"/>
                  </a:lnTo>
                  <a:lnTo>
                    <a:pt x="65" y="1662"/>
                  </a:lnTo>
                  <a:lnTo>
                    <a:pt x="70" y="1668"/>
                  </a:lnTo>
                  <a:lnTo>
                    <a:pt x="76" y="1673"/>
                  </a:lnTo>
                  <a:lnTo>
                    <a:pt x="76" y="1662"/>
                  </a:lnTo>
                  <a:lnTo>
                    <a:pt x="81" y="1645"/>
                  </a:lnTo>
                  <a:lnTo>
                    <a:pt x="86" y="1623"/>
                  </a:lnTo>
                  <a:lnTo>
                    <a:pt x="86" y="1612"/>
                  </a:lnTo>
                  <a:lnTo>
                    <a:pt x="92" y="1606"/>
                  </a:lnTo>
                  <a:lnTo>
                    <a:pt x="97" y="1606"/>
                  </a:lnTo>
                  <a:lnTo>
                    <a:pt x="103" y="1595"/>
                  </a:lnTo>
                  <a:lnTo>
                    <a:pt x="103" y="1578"/>
                  </a:lnTo>
                  <a:lnTo>
                    <a:pt x="108" y="1562"/>
                  </a:lnTo>
                  <a:lnTo>
                    <a:pt x="113" y="1545"/>
                  </a:lnTo>
                  <a:lnTo>
                    <a:pt x="124" y="1528"/>
                  </a:lnTo>
                  <a:lnTo>
                    <a:pt x="130" y="1511"/>
                  </a:lnTo>
                  <a:lnTo>
                    <a:pt x="135" y="1495"/>
                  </a:lnTo>
                  <a:lnTo>
                    <a:pt x="140" y="1478"/>
                  </a:lnTo>
                  <a:lnTo>
                    <a:pt x="140" y="1456"/>
                  </a:lnTo>
                  <a:lnTo>
                    <a:pt x="146" y="1400"/>
                  </a:lnTo>
                  <a:lnTo>
                    <a:pt x="157" y="1344"/>
                  </a:lnTo>
                  <a:lnTo>
                    <a:pt x="157" y="1316"/>
                  </a:lnTo>
                  <a:lnTo>
                    <a:pt x="162" y="1299"/>
                  </a:lnTo>
                  <a:lnTo>
                    <a:pt x="167" y="1277"/>
                  </a:lnTo>
                  <a:lnTo>
                    <a:pt x="173" y="1260"/>
                  </a:lnTo>
                  <a:lnTo>
                    <a:pt x="178" y="1249"/>
                  </a:lnTo>
                  <a:lnTo>
                    <a:pt x="184" y="1238"/>
                  </a:lnTo>
                  <a:lnTo>
                    <a:pt x="189" y="1238"/>
                  </a:lnTo>
                  <a:lnTo>
                    <a:pt x="194" y="1238"/>
                  </a:lnTo>
                  <a:lnTo>
                    <a:pt x="205" y="1233"/>
                  </a:lnTo>
                  <a:lnTo>
                    <a:pt x="210" y="1227"/>
                  </a:lnTo>
                  <a:lnTo>
                    <a:pt x="216" y="1194"/>
                  </a:lnTo>
                  <a:lnTo>
                    <a:pt x="216" y="1149"/>
                  </a:lnTo>
                  <a:lnTo>
                    <a:pt x="221" y="1099"/>
                  </a:lnTo>
                  <a:lnTo>
                    <a:pt x="221" y="1043"/>
                  </a:lnTo>
                  <a:lnTo>
                    <a:pt x="221" y="982"/>
                  </a:lnTo>
                  <a:lnTo>
                    <a:pt x="227" y="926"/>
                  </a:lnTo>
                  <a:lnTo>
                    <a:pt x="227" y="876"/>
                  </a:lnTo>
                  <a:lnTo>
                    <a:pt x="232" y="831"/>
                  </a:lnTo>
                  <a:lnTo>
                    <a:pt x="237" y="764"/>
                  </a:lnTo>
                  <a:lnTo>
                    <a:pt x="243" y="708"/>
                  </a:lnTo>
                  <a:lnTo>
                    <a:pt x="254" y="669"/>
                  </a:lnTo>
                  <a:lnTo>
                    <a:pt x="259" y="636"/>
                  </a:lnTo>
                  <a:lnTo>
                    <a:pt x="264" y="619"/>
                  </a:lnTo>
                  <a:lnTo>
                    <a:pt x="275" y="608"/>
                  </a:lnTo>
                  <a:lnTo>
                    <a:pt x="281" y="602"/>
                  </a:lnTo>
                  <a:lnTo>
                    <a:pt x="286" y="602"/>
                  </a:lnTo>
                  <a:lnTo>
                    <a:pt x="291" y="614"/>
                  </a:lnTo>
                  <a:lnTo>
                    <a:pt x="291" y="636"/>
                  </a:lnTo>
                  <a:lnTo>
                    <a:pt x="297" y="664"/>
                  </a:lnTo>
                  <a:lnTo>
                    <a:pt x="297" y="697"/>
                  </a:lnTo>
                  <a:lnTo>
                    <a:pt x="297" y="720"/>
                  </a:lnTo>
                  <a:lnTo>
                    <a:pt x="302" y="742"/>
                  </a:lnTo>
                  <a:lnTo>
                    <a:pt x="302" y="753"/>
                  </a:lnTo>
                  <a:lnTo>
                    <a:pt x="308" y="759"/>
                  </a:lnTo>
                  <a:lnTo>
                    <a:pt x="308" y="753"/>
                  </a:lnTo>
                  <a:lnTo>
                    <a:pt x="313" y="736"/>
                  </a:lnTo>
                  <a:lnTo>
                    <a:pt x="313" y="708"/>
                  </a:lnTo>
                  <a:lnTo>
                    <a:pt x="318" y="669"/>
                  </a:lnTo>
                  <a:lnTo>
                    <a:pt x="318" y="625"/>
                  </a:lnTo>
                  <a:lnTo>
                    <a:pt x="329" y="530"/>
                  </a:lnTo>
                  <a:lnTo>
                    <a:pt x="329" y="480"/>
                  </a:lnTo>
                  <a:lnTo>
                    <a:pt x="334" y="441"/>
                  </a:lnTo>
                  <a:lnTo>
                    <a:pt x="340" y="363"/>
                  </a:lnTo>
                  <a:lnTo>
                    <a:pt x="345" y="279"/>
                  </a:lnTo>
                  <a:lnTo>
                    <a:pt x="351" y="201"/>
                  </a:lnTo>
                  <a:lnTo>
                    <a:pt x="351" y="168"/>
                  </a:lnTo>
                  <a:lnTo>
                    <a:pt x="356" y="140"/>
                  </a:lnTo>
                  <a:lnTo>
                    <a:pt x="361" y="106"/>
                  </a:lnTo>
                  <a:lnTo>
                    <a:pt x="367" y="73"/>
                  </a:lnTo>
                  <a:lnTo>
                    <a:pt x="378" y="50"/>
                  </a:lnTo>
                  <a:lnTo>
                    <a:pt x="383" y="39"/>
                  </a:lnTo>
                  <a:lnTo>
                    <a:pt x="388" y="39"/>
                  </a:lnTo>
                  <a:lnTo>
                    <a:pt x="394" y="50"/>
                  </a:lnTo>
                  <a:lnTo>
                    <a:pt x="399" y="62"/>
                  </a:lnTo>
                  <a:lnTo>
                    <a:pt x="399" y="67"/>
                  </a:lnTo>
                  <a:lnTo>
                    <a:pt x="405" y="67"/>
                  </a:lnTo>
                  <a:lnTo>
                    <a:pt x="410" y="62"/>
                  </a:lnTo>
                  <a:lnTo>
                    <a:pt x="410" y="50"/>
                  </a:lnTo>
                  <a:lnTo>
                    <a:pt x="415" y="28"/>
                  </a:lnTo>
                  <a:lnTo>
                    <a:pt x="426" y="6"/>
                  </a:lnTo>
                  <a:lnTo>
                    <a:pt x="426" y="0"/>
                  </a:lnTo>
                  <a:lnTo>
                    <a:pt x="432" y="0"/>
                  </a:lnTo>
                  <a:lnTo>
                    <a:pt x="437" y="6"/>
                  </a:lnTo>
                  <a:lnTo>
                    <a:pt x="437" y="23"/>
                  </a:lnTo>
                  <a:lnTo>
                    <a:pt x="442" y="39"/>
                  </a:lnTo>
                  <a:lnTo>
                    <a:pt x="442" y="56"/>
                  </a:lnTo>
                  <a:lnTo>
                    <a:pt x="448" y="95"/>
                  </a:lnTo>
                  <a:lnTo>
                    <a:pt x="448" y="112"/>
                  </a:lnTo>
                  <a:lnTo>
                    <a:pt x="453" y="123"/>
                  </a:lnTo>
                  <a:lnTo>
                    <a:pt x="459" y="129"/>
                  </a:lnTo>
                  <a:lnTo>
                    <a:pt x="464" y="123"/>
                  </a:lnTo>
                  <a:lnTo>
                    <a:pt x="480" y="112"/>
                  </a:lnTo>
                  <a:lnTo>
                    <a:pt x="485" y="95"/>
                  </a:lnTo>
                  <a:lnTo>
                    <a:pt x="491" y="78"/>
                  </a:lnTo>
                  <a:lnTo>
                    <a:pt x="496" y="62"/>
                  </a:lnTo>
                  <a:lnTo>
                    <a:pt x="502" y="62"/>
                  </a:lnTo>
                  <a:lnTo>
                    <a:pt x="507" y="73"/>
                  </a:lnTo>
                  <a:lnTo>
                    <a:pt x="507" y="90"/>
                  </a:lnTo>
                  <a:lnTo>
                    <a:pt x="512" y="112"/>
                  </a:lnTo>
                  <a:lnTo>
                    <a:pt x="512" y="134"/>
                  </a:lnTo>
                  <a:lnTo>
                    <a:pt x="518" y="156"/>
                  </a:lnTo>
                  <a:lnTo>
                    <a:pt x="523" y="173"/>
                  </a:lnTo>
                  <a:lnTo>
                    <a:pt x="523" y="190"/>
                  </a:lnTo>
                  <a:lnTo>
                    <a:pt x="529" y="195"/>
                  </a:lnTo>
                  <a:lnTo>
                    <a:pt x="534" y="190"/>
                  </a:lnTo>
                  <a:lnTo>
                    <a:pt x="534" y="179"/>
                  </a:lnTo>
                  <a:lnTo>
                    <a:pt x="539" y="162"/>
                  </a:lnTo>
                  <a:lnTo>
                    <a:pt x="539" y="145"/>
                  </a:lnTo>
                  <a:lnTo>
                    <a:pt x="545" y="101"/>
                  </a:lnTo>
                  <a:lnTo>
                    <a:pt x="545" y="90"/>
                  </a:lnTo>
                  <a:lnTo>
                    <a:pt x="550" y="78"/>
                  </a:lnTo>
                  <a:lnTo>
                    <a:pt x="556" y="73"/>
                  </a:lnTo>
                  <a:lnTo>
                    <a:pt x="556" y="78"/>
                  </a:lnTo>
                  <a:lnTo>
                    <a:pt x="561" y="84"/>
                  </a:lnTo>
                  <a:lnTo>
                    <a:pt x="572" y="101"/>
                  </a:lnTo>
                  <a:lnTo>
                    <a:pt x="577" y="106"/>
                  </a:lnTo>
                  <a:lnTo>
                    <a:pt x="583" y="106"/>
                  </a:lnTo>
                  <a:lnTo>
                    <a:pt x="588" y="101"/>
                  </a:lnTo>
                  <a:lnTo>
                    <a:pt x="599" y="95"/>
                  </a:lnTo>
                  <a:lnTo>
                    <a:pt x="604" y="95"/>
                  </a:lnTo>
                  <a:lnTo>
                    <a:pt x="615" y="106"/>
                  </a:lnTo>
                  <a:lnTo>
                    <a:pt x="626" y="123"/>
                  </a:lnTo>
                  <a:lnTo>
                    <a:pt x="642" y="145"/>
                  </a:lnTo>
                  <a:lnTo>
                    <a:pt x="653" y="173"/>
                  </a:lnTo>
                  <a:lnTo>
                    <a:pt x="658" y="190"/>
                  </a:lnTo>
                  <a:lnTo>
                    <a:pt x="663" y="212"/>
                  </a:lnTo>
                  <a:lnTo>
                    <a:pt x="674" y="257"/>
                  </a:lnTo>
                  <a:lnTo>
                    <a:pt x="685" y="279"/>
                  </a:lnTo>
                  <a:lnTo>
                    <a:pt x="690" y="301"/>
                  </a:lnTo>
                  <a:lnTo>
                    <a:pt x="696" y="313"/>
                  </a:lnTo>
                  <a:lnTo>
                    <a:pt x="701" y="318"/>
                  </a:lnTo>
                  <a:lnTo>
                    <a:pt x="707" y="313"/>
                  </a:lnTo>
                  <a:lnTo>
                    <a:pt x="712" y="301"/>
                  </a:lnTo>
                  <a:lnTo>
                    <a:pt x="717" y="285"/>
                  </a:lnTo>
                  <a:lnTo>
                    <a:pt x="723" y="262"/>
                  </a:lnTo>
                  <a:lnTo>
                    <a:pt x="733" y="240"/>
                  </a:lnTo>
                  <a:lnTo>
                    <a:pt x="739" y="218"/>
                  </a:lnTo>
                  <a:lnTo>
                    <a:pt x="744" y="201"/>
                  </a:lnTo>
                  <a:lnTo>
                    <a:pt x="750" y="195"/>
                  </a:lnTo>
                  <a:lnTo>
                    <a:pt x="755" y="195"/>
                  </a:lnTo>
                  <a:lnTo>
                    <a:pt x="760" y="201"/>
                  </a:lnTo>
                  <a:lnTo>
                    <a:pt x="771" y="218"/>
                  </a:lnTo>
                  <a:lnTo>
                    <a:pt x="787" y="246"/>
                  </a:lnTo>
                  <a:lnTo>
                    <a:pt x="793" y="257"/>
                  </a:lnTo>
                  <a:lnTo>
                    <a:pt x="798" y="262"/>
                  </a:lnTo>
                  <a:lnTo>
                    <a:pt x="809" y="274"/>
                  </a:lnTo>
                  <a:lnTo>
                    <a:pt x="820" y="274"/>
                  </a:lnTo>
                  <a:lnTo>
                    <a:pt x="847" y="285"/>
                  </a:lnTo>
                  <a:lnTo>
                    <a:pt x="858" y="285"/>
                  </a:lnTo>
                  <a:lnTo>
                    <a:pt x="868" y="290"/>
                  </a:lnTo>
                  <a:lnTo>
                    <a:pt x="884" y="301"/>
                  </a:lnTo>
                  <a:lnTo>
                    <a:pt x="895" y="318"/>
                  </a:lnTo>
                  <a:lnTo>
                    <a:pt x="901" y="335"/>
                  </a:lnTo>
                  <a:lnTo>
                    <a:pt x="901" y="352"/>
                  </a:lnTo>
                  <a:lnTo>
                    <a:pt x="906" y="396"/>
                  </a:lnTo>
                  <a:lnTo>
                    <a:pt x="911" y="458"/>
                  </a:lnTo>
                  <a:lnTo>
                    <a:pt x="917" y="513"/>
                  </a:lnTo>
                  <a:lnTo>
                    <a:pt x="928" y="569"/>
                  </a:lnTo>
                  <a:lnTo>
                    <a:pt x="933" y="619"/>
                  </a:lnTo>
                  <a:lnTo>
                    <a:pt x="933" y="642"/>
                  </a:lnTo>
                  <a:lnTo>
                    <a:pt x="938" y="658"/>
                  </a:lnTo>
                  <a:lnTo>
                    <a:pt x="938" y="669"/>
                  </a:lnTo>
                  <a:lnTo>
                    <a:pt x="944" y="675"/>
                  </a:lnTo>
                  <a:lnTo>
                    <a:pt x="949" y="675"/>
                  </a:lnTo>
                  <a:lnTo>
                    <a:pt x="949" y="669"/>
                  </a:lnTo>
                  <a:lnTo>
                    <a:pt x="955" y="658"/>
                  </a:lnTo>
                  <a:lnTo>
                    <a:pt x="955" y="642"/>
                  </a:lnTo>
                  <a:lnTo>
                    <a:pt x="965" y="597"/>
                  </a:lnTo>
                  <a:lnTo>
                    <a:pt x="971" y="547"/>
                  </a:lnTo>
                  <a:lnTo>
                    <a:pt x="976" y="497"/>
                  </a:lnTo>
                  <a:lnTo>
                    <a:pt x="982" y="452"/>
                  </a:lnTo>
                  <a:lnTo>
                    <a:pt x="987" y="441"/>
                  </a:lnTo>
                  <a:lnTo>
                    <a:pt x="987" y="430"/>
                  </a:lnTo>
                  <a:lnTo>
                    <a:pt x="992" y="424"/>
                  </a:lnTo>
                  <a:lnTo>
                    <a:pt x="992" y="435"/>
                  </a:lnTo>
                  <a:lnTo>
                    <a:pt x="998" y="446"/>
                  </a:lnTo>
                  <a:lnTo>
                    <a:pt x="998" y="469"/>
                  </a:lnTo>
                  <a:lnTo>
                    <a:pt x="998" y="491"/>
                  </a:lnTo>
                  <a:lnTo>
                    <a:pt x="1003" y="552"/>
                  </a:lnTo>
                  <a:lnTo>
                    <a:pt x="1003" y="619"/>
                  </a:lnTo>
                  <a:lnTo>
                    <a:pt x="1008" y="686"/>
                  </a:lnTo>
                  <a:lnTo>
                    <a:pt x="1008" y="747"/>
                  </a:lnTo>
                  <a:lnTo>
                    <a:pt x="1008" y="775"/>
                  </a:lnTo>
                  <a:lnTo>
                    <a:pt x="1014" y="803"/>
                  </a:lnTo>
                  <a:lnTo>
                    <a:pt x="1014" y="820"/>
                  </a:lnTo>
                  <a:lnTo>
                    <a:pt x="1014" y="837"/>
                  </a:lnTo>
                  <a:lnTo>
                    <a:pt x="1014" y="842"/>
                  </a:lnTo>
                  <a:lnTo>
                    <a:pt x="1019" y="842"/>
                  </a:lnTo>
                  <a:lnTo>
                    <a:pt x="1019" y="837"/>
                  </a:lnTo>
                  <a:lnTo>
                    <a:pt x="1019" y="831"/>
                  </a:lnTo>
                  <a:lnTo>
                    <a:pt x="1025" y="809"/>
                  </a:lnTo>
                  <a:lnTo>
                    <a:pt x="1030" y="792"/>
                  </a:lnTo>
                  <a:lnTo>
                    <a:pt x="1035" y="770"/>
                  </a:lnTo>
                  <a:lnTo>
                    <a:pt x="1035" y="742"/>
                  </a:lnTo>
                  <a:lnTo>
                    <a:pt x="1041" y="708"/>
                  </a:lnTo>
                  <a:lnTo>
                    <a:pt x="1046" y="675"/>
                  </a:lnTo>
                  <a:lnTo>
                    <a:pt x="1052" y="642"/>
                  </a:lnTo>
                  <a:lnTo>
                    <a:pt x="1057" y="608"/>
                  </a:lnTo>
                  <a:lnTo>
                    <a:pt x="1062" y="580"/>
                  </a:lnTo>
                  <a:lnTo>
                    <a:pt x="1068" y="563"/>
                  </a:lnTo>
                  <a:lnTo>
                    <a:pt x="1073" y="558"/>
                  </a:lnTo>
                  <a:lnTo>
                    <a:pt x="1084" y="563"/>
                  </a:lnTo>
                  <a:lnTo>
                    <a:pt x="1095" y="580"/>
                  </a:lnTo>
                  <a:lnTo>
                    <a:pt x="1100" y="586"/>
                  </a:lnTo>
                  <a:lnTo>
                    <a:pt x="1106" y="597"/>
                  </a:lnTo>
                  <a:lnTo>
                    <a:pt x="1111" y="614"/>
                  </a:lnTo>
                  <a:lnTo>
                    <a:pt x="1111" y="642"/>
                  </a:lnTo>
                  <a:lnTo>
                    <a:pt x="1111" y="681"/>
                  </a:lnTo>
                  <a:lnTo>
                    <a:pt x="1111" y="725"/>
                  </a:lnTo>
                  <a:lnTo>
                    <a:pt x="1111" y="775"/>
                  </a:lnTo>
                  <a:lnTo>
                    <a:pt x="1116" y="831"/>
                  </a:lnTo>
                  <a:lnTo>
                    <a:pt x="1116" y="887"/>
                  </a:lnTo>
                  <a:lnTo>
                    <a:pt x="1116" y="1010"/>
                  </a:lnTo>
                  <a:lnTo>
                    <a:pt x="1116" y="1127"/>
                  </a:lnTo>
                  <a:lnTo>
                    <a:pt x="1116" y="1177"/>
                  </a:lnTo>
                  <a:lnTo>
                    <a:pt x="1122" y="1227"/>
                  </a:lnTo>
                  <a:lnTo>
                    <a:pt x="1122" y="1266"/>
                  </a:lnTo>
                  <a:lnTo>
                    <a:pt x="1122" y="1299"/>
                  </a:lnTo>
                  <a:lnTo>
                    <a:pt x="1122" y="1322"/>
                  </a:lnTo>
                  <a:lnTo>
                    <a:pt x="1122" y="1333"/>
                  </a:lnTo>
                  <a:lnTo>
                    <a:pt x="1122" y="1322"/>
                  </a:lnTo>
                  <a:lnTo>
                    <a:pt x="1122" y="1305"/>
                  </a:lnTo>
                  <a:lnTo>
                    <a:pt x="1122" y="1283"/>
                  </a:lnTo>
                  <a:lnTo>
                    <a:pt x="1122" y="1249"/>
                  </a:lnTo>
                  <a:lnTo>
                    <a:pt x="1127" y="1210"/>
                  </a:lnTo>
                  <a:lnTo>
                    <a:pt x="1127" y="1127"/>
                  </a:lnTo>
                  <a:lnTo>
                    <a:pt x="1127" y="1032"/>
                  </a:lnTo>
                  <a:lnTo>
                    <a:pt x="1127" y="943"/>
                  </a:lnTo>
                  <a:lnTo>
                    <a:pt x="1127" y="898"/>
                  </a:lnTo>
                  <a:lnTo>
                    <a:pt x="1132" y="865"/>
                  </a:lnTo>
                  <a:lnTo>
                    <a:pt x="1132" y="831"/>
                  </a:lnTo>
                  <a:lnTo>
                    <a:pt x="1132" y="809"/>
                  </a:lnTo>
                  <a:lnTo>
                    <a:pt x="1138" y="759"/>
                  </a:lnTo>
                  <a:lnTo>
                    <a:pt x="1149" y="720"/>
                  </a:lnTo>
                  <a:lnTo>
                    <a:pt x="1159" y="692"/>
                  </a:lnTo>
                  <a:lnTo>
                    <a:pt x="1159" y="681"/>
                  </a:lnTo>
                  <a:lnTo>
                    <a:pt x="1165" y="675"/>
                  </a:lnTo>
                  <a:lnTo>
                    <a:pt x="1176" y="675"/>
                  </a:lnTo>
                  <a:lnTo>
                    <a:pt x="1186" y="692"/>
                  </a:lnTo>
                  <a:lnTo>
                    <a:pt x="1203" y="714"/>
                  </a:lnTo>
                  <a:lnTo>
                    <a:pt x="1213" y="742"/>
                  </a:lnTo>
                  <a:lnTo>
                    <a:pt x="1219" y="770"/>
                  </a:lnTo>
                  <a:lnTo>
                    <a:pt x="1224" y="809"/>
                  </a:lnTo>
                  <a:lnTo>
                    <a:pt x="1230" y="853"/>
                  </a:lnTo>
                  <a:lnTo>
                    <a:pt x="1235" y="898"/>
                  </a:lnTo>
                  <a:lnTo>
                    <a:pt x="1240" y="943"/>
                  </a:lnTo>
                  <a:lnTo>
                    <a:pt x="1246" y="987"/>
                  </a:lnTo>
                  <a:lnTo>
                    <a:pt x="1246" y="1026"/>
                  </a:lnTo>
                  <a:lnTo>
                    <a:pt x="1251" y="1054"/>
                  </a:lnTo>
                  <a:lnTo>
                    <a:pt x="1257" y="1088"/>
                  </a:lnTo>
                  <a:lnTo>
                    <a:pt x="1262" y="1115"/>
                  </a:lnTo>
                  <a:lnTo>
                    <a:pt x="1267" y="1132"/>
                  </a:lnTo>
                  <a:lnTo>
                    <a:pt x="1273" y="1138"/>
                  </a:lnTo>
                  <a:lnTo>
                    <a:pt x="1273" y="1127"/>
                  </a:lnTo>
                  <a:lnTo>
                    <a:pt x="1278" y="1110"/>
                  </a:lnTo>
                  <a:lnTo>
                    <a:pt x="1278" y="1082"/>
                  </a:lnTo>
                  <a:lnTo>
                    <a:pt x="1278" y="1060"/>
                  </a:lnTo>
                  <a:lnTo>
                    <a:pt x="1283" y="1004"/>
                  </a:lnTo>
                  <a:lnTo>
                    <a:pt x="1289" y="976"/>
                  </a:lnTo>
                  <a:lnTo>
                    <a:pt x="1289" y="959"/>
                  </a:lnTo>
                  <a:lnTo>
                    <a:pt x="1294" y="937"/>
                  </a:lnTo>
                  <a:lnTo>
                    <a:pt x="1300" y="926"/>
                  </a:lnTo>
                  <a:lnTo>
                    <a:pt x="1310" y="904"/>
                  </a:lnTo>
                  <a:lnTo>
                    <a:pt x="1332" y="881"/>
                  </a:lnTo>
                  <a:lnTo>
                    <a:pt x="1348" y="876"/>
                  </a:lnTo>
                  <a:lnTo>
                    <a:pt x="1359" y="876"/>
                  </a:lnTo>
                  <a:lnTo>
                    <a:pt x="1370" y="881"/>
                  </a:lnTo>
                  <a:lnTo>
                    <a:pt x="1381" y="892"/>
                  </a:lnTo>
                  <a:lnTo>
                    <a:pt x="1397" y="915"/>
                  </a:lnTo>
                  <a:lnTo>
                    <a:pt x="1407" y="937"/>
                  </a:lnTo>
                  <a:lnTo>
                    <a:pt x="1413" y="959"/>
                  </a:lnTo>
                  <a:lnTo>
                    <a:pt x="1424" y="987"/>
                  </a:lnTo>
                  <a:lnTo>
                    <a:pt x="1434" y="1021"/>
                  </a:lnTo>
                  <a:lnTo>
                    <a:pt x="1440" y="1060"/>
                  </a:lnTo>
                  <a:lnTo>
                    <a:pt x="1461" y="1132"/>
                  </a:lnTo>
                  <a:lnTo>
                    <a:pt x="1467" y="1160"/>
                  </a:lnTo>
                  <a:lnTo>
                    <a:pt x="1472" y="1188"/>
                  </a:lnTo>
                  <a:lnTo>
                    <a:pt x="1478" y="1227"/>
                  </a:lnTo>
                  <a:lnTo>
                    <a:pt x="1483" y="1260"/>
                  </a:lnTo>
                  <a:lnTo>
                    <a:pt x="1488" y="1283"/>
                  </a:lnTo>
                  <a:lnTo>
                    <a:pt x="1494" y="1299"/>
                  </a:lnTo>
                  <a:lnTo>
                    <a:pt x="1499" y="1294"/>
                  </a:lnTo>
                  <a:lnTo>
                    <a:pt x="1510" y="1277"/>
                  </a:lnTo>
                  <a:lnTo>
                    <a:pt x="1510" y="1266"/>
                  </a:lnTo>
                  <a:lnTo>
                    <a:pt x="1515" y="1260"/>
                  </a:lnTo>
                  <a:lnTo>
                    <a:pt x="1521" y="1260"/>
                  </a:lnTo>
                  <a:lnTo>
                    <a:pt x="1521" y="1266"/>
                  </a:lnTo>
                  <a:lnTo>
                    <a:pt x="1521" y="1294"/>
                  </a:lnTo>
                  <a:lnTo>
                    <a:pt x="1526" y="1339"/>
                  </a:lnTo>
                  <a:lnTo>
                    <a:pt x="1526" y="1389"/>
                  </a:lnTo>
                  <a:lnTo>
                    <a:pt x="1526" y="1444"/>
                  </a:lnTo>
                  <a:lnTo>
                    <a:pt x="1526" y="1500"/>
                  </a:lnTo>
                  <a:lnTo>
                    <a:pt x="1531" y="1556"/>
                  </a:lnTo>
                  <a:lnTo>
                    <a:pt x="1531" y="1606"/>
                  </a:lnTo>
                  <a:lnTo>
                    <a:pt x="1531" y="1651"/>
                  </a:lnTo>
                  <a:lnTo>
                    <a:pt x="1537" y="1718"/>
                  </a:lnTo>
                  <a:lnTo>
                    <a:pt x="1537" y="1779"/>
                  </a:lnTo>
                  <a:lnTo>
                    <a:pt x="1542" y="1807"/>
                  </a:lnTo>
                  <a:lnTo>
                    <a:pt x="1542" y="1824"/>
                  </a:lnTo>
                  <a:lnTo>
                    <a:pt x="1548" y="1840"/>
                  </a:lnTo>
                  <a:lnTo>
                    <a:pt x="1548" y="1852"/>
                  </a:lnTo>
                  <a:lnTo>
                    <a:pt x="1553" y="1852"/>
                  </a:lnTo>
                  <a:lnTo>
                    <a:pt x="1558" y="1846"/>
                  </a:lnTo>
                  <a:lnTo>
                    <a:pt x="1558" y="1835"/>
                  </a:lnTo>
                  <a:lnTo>
                    <a:pt x="1569" y="1807"/>
                  </a:lnTo>
                  <a:lnTo>
                    <a:pt x="1575" y="1773"/>
                  </a:lnTo>
                  <a:lnTo>
                    <a:pt x="1580" y="1746"/>
                  </a:lnTo>
                  <a:lnTo>
                    <a:pt x="1585" y="1712"/>
                  </a:lnTo>
                  <a:lnTo>
                    <a:pt x="1591" y="1679"/>
                  </a:lnTo>
                  <a:lnTo>
                    <a:pt x="1596" y="1634"/>
                  </a:lnTo>
                  <a:lnTo>
                    <a:pt x="1607" y="1556"/>
                  </a:lnTo>
                  <a:lnTo>
                    <a:pt x="1612" y="1523"/>
                  </a:lnTo>
                  <a:lnTo>
                    <a:pt x="1618" y="1489"/>
                  </a:lnTo>
                  <a:lnTo>
                    <a:pt x="1629" y="1439"/>
                  </a:lnTo>
                  <a:lnTo>
                    <a:pt x="1639" y="1400"/>
                  </a:lnTo>
                  <a:lnTo>
                    <a:pt x="1645" y="1361"/>
                  </a:lnTo>
                  <a:lnTo>
                    <a:pt x="1656" y="1327"/>
                  </a:lnTo>
                  <a:lnTo>
                    <a:pt x="1661" y="1288"/>
                  </a:lnTo>
                  <a:lnTo>
                    <a:pt x="1666" y="1244"/>
                  </a:lnTo>
                  <a:lnTo>
                    <a:pt x="1672" y="1205"/>
                  </a:lnTo>
                  <a:lnTo>
                    <a:pt x="1682" y="1194"/>
                  </a:lnTo>
                  <a:lnTo>
                    <a:pt x="1688" y="1188"/>
                  </a:lnTo>
                  <a:lnTo>
                    <a:pt x="1699" y="1188"/>
                  </a:lnTo>
                  <a:lnTo>
                    <a:pt x="1709" y="1194"/>
                  </a:lnTo>
                  <a:lnTo>
                    <a:pt x="1726" y="1199"/>
                  </a:lnTo>
                  <a:lnTo>
                    <a:pt x="1742" y="1216"/>
                  </a:lnTo>
                  <a:lnTo>
                    <a:pt x="1774" y="1244"/>
                  </a:lnTo>
                  <a:lnTo>
                    <a:pt x="1801" y="1266"/>
                  </a:lnTo>
                  <a:lnTo>
                    <a:pt x="1823" y="1277"/>
                  </a:lnTo>
                  <a:lnTo>
                    <a:pt x="1839" y="1294"/>
                  </a:lnTo>
                  <a:lnTo>
                    <a:pt x="1860" y="1311"/>
                  </a:lnTo>
                  <a:lnTo>
                    <a:pt x="1871" y="1322"/>
                  </a:lnTo>
                  <a:lnTo>
                    <a:pt x="1877" y="1339"/>
                  </a:lnTo>
                  <a:lnTo>
                    <a:pt x="1887" y="1366"/>
                  </a:lnTo>
                  <a:lnTo>
                    <a:pt x="1893" y="1394"/>
                  </a:lnTo>
                  <a:lnTo>
                    <a:pt x="1914" y="1467"/>
                  </a:lnTo>
                  <a:lnTo>
                    <a:pt x="1930" y="1550"/>
                  </a:lnTo>
                  <a:lnTo>
                    <a:pt x="1947" y="1640"/>
                  </a:lnTo>
                  <a:lnTo>
                    <a:pt x="1952" y="1690"/>
                  </a:lnTo>
                  <a:lnTo>
                    <a:pt x="1963" y="1746"/>
                  </a:lnTo>
                  <a:lnTo>
                    <a:pt x="1968" y="1807"/>
                  </a:lnTo>
                  <a:lnTo>
                    <a:pt x="1974" y="1874"/>
                  </a:lnTo>
                  <a:lnTo>
                    <a:pt x="1979" y="1930"/>
                  </a:lnTo>
                  <a:lnTo>
                    <a:pt x="1984" y="1985"/>
                  </a:lnTo>
                  <a:lnTo>
                    <a:pt x="1990" y="2024"/>
                  </a:lnTo>
                  <a:lnTo>
                    <a:pt x="1995" y="2041"/>
                  </a:lnTo>
                  <a:lnTo>
                    <a:pt x="1995" y="2052"/>
                  </a:lnTo>
                  <a:lnTo>
                    <a:pt x="1995" y="2058"/>
                  </a:lnTo>
                  <a:lnTo>
                    <a:pt x="2001" y="2063"/>
                  </a:lnTo>
                  <a:lnTo>
                    <a:pt x="2006" y="2058"/>
                  </a:lnTo>
                  <a:lnTo>
                    <a:pt x="2006" y="2041"/>
                  </a:lnTo>
                  <a:lnTo>
                    <a:pt x="2011" y="2019"/>
                  </a:lnTo>
                  <a:lnTo>
                    <a:pt x="2011" y="1991"/>
                  </a:lnTo>
                  <a:lnTo>
                    <a:pt x="2017" y="1969"/>
                  </a:lnTo>
                  <a:lnTo>
                    <a:pt x="2022" y="1952"/>
                  </a:lnTo>
                  <a:lnTo>
                    <a:pt x="2022" y="1941"/>
                  </a:lnTo>
                  <a:lnTo>
                    <a:pt x="2022" y="1946"/>
                  </a:lnTo>
                  <a:lnTo>
                    <a:pt x="2028" y="1957"/>
                  </a:lnTo>
                  <a:lnTo>
                    <a:pt x="2028" y="1974"/>
                  </a:lnTo>
                  <a:lnTo>
                    <a:pt x="2028" y="1991"/>
                  </a:lnTo>
                  <a:lnTo>
                    <a:pt x="2028" y="2008"/>
                  </a:lnTo>
                  <a:lnTo>
                    <a:pt x="2033" y="2019"/>
                  </a:lnTo>
                  <a:lnTo>
                    <a:pt x="2033" y="2024"/>
                  </a:lnTo>
                  <a:lnTo>
                    <a:pt x="2038" y="2019"/>
                  </a:lnTo>
                  <a:lnTo>
                    <a:pt x="2044" y="2002"/>
                  </a:lnTo>
                  <a:lnTo>
                    <a:pt x="2049" y="1974"/>
                  </a:lnTo>
                  <a:lnTo>
                    <a:pt x="2060" y="1935"/>
                  </a:lnTo>
                  <a:lnTo>
                    <a:pt x="2065" y="1896"/>
                  </a:lnTo>
                  <a:lnTo>
                    <a:pt x="2081" y="1812"/>
                  </a:lnTo>
                  <a:lnTo>
                    <a:pt x="2092" y="1773"/>
                  </a:lnTo>
                  <a:lnTo>
                    <a:pt x="2098" y="1740"/>
                  </a:lnTo>
                  <a:lnTo>
                    <a:pt x="2108" y="1684"/>
                  </a:lnTo>
                  <a:lnTo>
                    <a:pt x="2125" y="1640"/>
                  </a:lnTo>
                  <a:lnTo>
                    <a:pt x="2135" y="1601"/>
                  </a:lnTo>
                  <a:lnTo>
                    <a:pt x="2141" y="1589"/>
                  </a:lnTo>
                  <a:lnTo>
                    <a:pt x="2146" y="1578"/>
                  </a:lnTo>
                  <a:lnTo>
                    <a:pt x="2152" y="1573"/>
                  </a:lnTo>
                  <a:lnTo>
                    <a:pt x="2157" y="1578"/>
                  </a:lnTo>
                  <a:lnTo>
                    <a:pt x="2162" y="1589"/>
                  </a:lnTo>
                  <a:lnTo>
                    <a:pt x="2168" y="1601"/>
                  </a:lnTo>
                  <a:lnTo>
                    <a:pt x="2179" y="1617"/>
                  </a:lnTo>
                  <a:lnTo>
                    <a:pt x="2189" y="1628"/>
                  </a:lnTo>
                  <a:lnTo>
                    <a:pt x="2195" y="1628"/>
                  </a:lnTo>
                  <a:lnTo>
                    <a:pt x="2205" y="1623"/>
                  </a:lnTo>
                  <a:lnTo>
                    <a:pt x="2211" y="1612"/>
                  </a:lnTo>
                  <a:lnTo>
                    <a:pt x="2232" y="1589"/>
                  </a:lnTo>
                  <a:lnTo>
                    <a:pt x="2254" y="1562"/>
                  </a:lnTo>
                  <a:lnTo>
                    <a:pt x="2270" y="1550"/>
                  </a:lnTo>
                  <a:lnTo>
                    <a:pt x="2281" y="1550"/>
                  </a:lnTo>
                  <a:lnTo>
                    <a:pt x="2313" y="1556"/>
                  </a:lnTo>
                  <a:lnTo>
                    <a:pt x="2351" y="1578"/>
                  </a:lnTo>
                  <a:lnTo>
                    <a:pt x="2383" y="1606"/>
                  </a:lnTo>
                  <a:lnTo>
                    <a:pt x="2416" y="1640"/>
                  </a:lnTo>
                  <a:lnTo>
                    <a:pt x="2437" y="1684"/>
                  </a:lnTo>
                  <a:lnTo>
                    <a:pt x="2454" y="1740"/>
                  </a:lnTo>
                  <a:lnTo>
                    <a:pt x="2470" y="1801"/>
                  </a:lnTo>
                  <a:lnTo>
                    <a:pt x="2486" y="1863"/>
                  </a:lnTo>
                  <a:lnTo>
                    <a:pt x="2497" y="1896"/>
                  </a:lnTo>
                  <a:lnTo>
                    <a:pt x="2502" y="1935"/>
                  </a:lnTo>
                  <a:lnTo>
                    <a:pt x="2524" y="2019"/>
                  </a:lnTo>
                  <a:lnTo>
                    <a:pt x="2529" y="2058"/>
                  </a:lnTo>
                  <a:lnTo>
                    <a:pt x="2540" y="2097"/>
                  </a:lnTo>
                  <a:lnTo>
                    <a:pt x="2551" y="2130"/>
                  </a:lnTo>
                  <a:lnTo>
                    <a:pt x="2561" y="2153"/>
                  </a:lnTo>
                  <a:lnTo>
                    <a:pt x="2572" y="2169"/>
                  </a:lnTo>
                  <a:lnTo>
                    <a:pt x="2583" y="2181"/>
                  </a:lnTo>
                  <a:lnTo>
                    <a:pt x="2615" y="2197"/>
                  </a:lnTo>
                  <a:lnTo>
                    <a:pt x="2642" y="2197"/>
                  </a:lnTo>
                  <a:lnTo>
                    <a:pt x="2669" y="2197"/>
                  </a:lnTo>
                  <a:lnTo>
                    <a:pt x="2702" y="2186"/>
                  </a:lnTo>
                  <a:lnTo>
                    <a:pt x="2734" y="2169"/>
                  </a:lnTo>
                  <a:lnTo>
                    <a:pt x="2761" y="2147"/>
                  </a:lnTo>
                  <a:lnTo>
                    <a:pt x="2788" y="2125"/>
                  </a:lnTo>
                  <a:lnTo>
                    <a:pt x="2804" y="2108"/>
                  </a:lnTo>
                  <a:lnTo>
                    <a:pt x="2815" y="2086"/>
                  </a:lnTo>
                  <a:lnTo>
                    <a:pt x="2826" y="2069"/>
                  </a:lnTo>
                  <a:lnTo>
                    <a:pt x="2836" y="2058"/>
                  </a:lnTo>
                  <a:lnTo>
                    <a:pt x="2847" y="2058"/>
                  </a:lnTo>
                  <a:lnTo>
                    <a:pt x="2853" y="2058"/>
                  </a:lnTo>
                  <a:lnTo>
                    <a:pt x="2863" y="2063"/>
                  </a:lnTo>
                  <a:lnTo>
                    <a:pt x="2874" y="2058"/>
                  </a:lnTo>
                  <a:lnTo>
                    <a:pt x="2885" y="2041"/>
                  </a:lnTo>
                  <a:lnTo>
                    <a:pt x="2896" y="2013"/>
                  </a:lnTo>
                  <a:lnTo>
                    <a:pt x="2912" y="1980"/>
                  </a:lnTo>
                  <a:lnTo>
                    <a:pt x="2923" y="1952"/>
                  </a:lnTo>
                </a:path>
              </a:pathLst>
            </a:custGeom>
            <a:noFill/>
            <a:ln w="28575">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0" name="Text Box 75"/>
            <p:cNvSpPr txBox="1">
              <a:spLocks noChangeArrowheads="1"/>
            </p:cNvSpPr>
            <p:nvPr/>
          </p:nvSpPr>
          <p:spPr bwMode="auto">
            <a:xfrm rot="-5400000">
              <a:off x="337" y="3051"/>
              <a:ext cx="118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Top Cell (1.9 eV gap)</a:t>
              </a:r>
            </a:p>
          </p:txBody>
        </p:sp>
        <p:sp>
          <p:nvSpPr>
            <p:cNvPr id="29801" name="Text Box 76"/>
            <p:cNvSpPr txBox="1">
              <a:spLocks noChangeArrowheads="1"/>
            </p:cNvSpPr>
            <p:nvPr/>
          </p:nvSpPr>
          <p:spPr bwMode="auto">
            <a:xfrm rot="-5400000">
              <a:off x="981" y="3231"/>
              <a:ext cx="78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Cell #2 </a:t>
              </a:r>
            </a:p>
            <a:p>
              <a:r>
                <a:rPr lang="en-US" sz="1400">
                  <a:latin typeface="Helvetica" charset="0"/>
                </a:rPr>
                <a:t>(1.4 eV gap)</a:t>
              </a:r>
            </a:p>
          </p:txBody>
        </p:sp>
        <p:sp>
          <p:nvSpPr>
            <p:cNvPr id="29802" name="Text Box 77"/>
            <p:cNvSpPr txBox="1">
              <a:spLocks noChangeArrowheads="1"/>
            </p:cNvSpPr>
            <p:nvPr/>
          </p:nvSpPr>
          <p:spPr bwMode="auto">
            <a:xfrm rot="-5400000">
              <a:off x="1457" y="3295"/>
              <a:ext cx="78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Cell #3 </a:t>
              </a:r>
            </a:p>
            <a:p>
              <a:r>
                <a:rPr lang="en-US" sz="1400">
                  <a:latin typeface="Helvetica" charset="0"/>
                </a:rPr>
                <a:t>(1.0 eV gap)</a:t>
              </a:r>
            </a:p>
          </p:txBody>
        </p:sp>
        <p:sp>
          <p:nvSpPr>
            <p:cNvPr id="29803" name="Text Box 78"/>
            <p:cNvSpPr txBox="1">
              <a:spLocks noChangeArrowheads="1"/>
            </p:cNvSpPr>
            <p:nvPr/>
          </p:nvSpPr>
          <p:spPr bwMode="auto">
            <a:xfrm rot="-5400000">
              <a:off x="2143" y="2736"/>
              <a:ext cx="79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400">
                  <a:latin typeface="Helvetica" charset="0"/>
                </a:rPr>
                <a:t>Cell #4 </a:t>
              </a:r>
            </a:p>
            <a:p>
              <a:r>
                <a:rPr lang="en-US" sz="1400">
                  <a:latin typeface="Helvetica" charset="0"/>
                </a:rPr>
                <a:t>(0.6 eV gap)</a:t>
              </a:r>
            </a:p>
          </p:txBody>
        </p:sp>
      </p:grpSp>
      <p:sp>
        <p:nvSpPr>
          <p:cNvPr id="29701" name="Text Box 79"/>
          <p:cNvSpPr txBox="1">
            <a:spLocks noChangeArrowheads="1"/>
          </p:cNvSpPr>
          <p:nvPr/>
        </p:nvSpPr>
        <p:spPr bwMode="auto">
          <a:xfrm>
            <a:off x="153284" y="2924959"/>
            <a:ext cx="401955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400" b="1" dirty="0">
                <a:solidFill>
                  <a:srgbClr val="0000FF"/>
                </a:solidFill>
                <a:latin typeface="Calibri" panose="020F0502020204030204" pitchFamily="34" charset="0"/>
                <a:cs typeface="Calibri" panose="020F0502020204030204" pitchFamily="34" charset="0"/>
              </a:rPr>
              <a:t>Solution:  </a:t>
            </a:r>
            <a:r>
              <a:rPr lang="en-US" sz="2400" dirty="0">
                <a:latin typeface="Calibri" panose="020F0502020204030204" pitchFamily="34" charset="0"/>
                <a:cs typeface="Calibri" panose="020F0502020204030204" pitchFamily="34" charset="0"/>
              </a:rPr>
              <a:t>Use a series of cells of different gaps….</a:t>
            </a:r>
          </a:p>
          <a:p>
            <a:r>
              <a:rPr lang="en-US" sz="2400" dirty="0">
                <a:latin typeface="Calibri" panose="020F0502020204030204" pitchFamily="34" charset="0"/>
                <a:cs typeface="Calibri" panose="020F0502020204030204" pitchFamily="34" charset="0"/>
              </a:rPr>
              <a:t>   … each cell captures the light transmitted from above.</a:t>
            </a:r>
          </a:p>
        </p:txBody>
      </p:sp>
      <p:sp>
        <p:nvSpPr>
          <p:cNvPr id="29702" name="Rectangle 80"/>
          <p:cNvSpPr>
            <a:spLocks noChangeArrowheads="1"/>
          </p:cNvSpPr>
          <p:nvPr/>
        </p:nvSpPr>
        <p:spPr bwMode="auto">
          <a:xfrm>
            <a:off x="4600575" y="1165225"/>
            <a:ext cx="871538" cy="1546225"/>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29703" name="Rectangle 81"/>
          <p:cNvSpPr>
            <a:spLocks noChangeArrowheads="1"/>
          </p:cNvSpPr>
          <p:nvPr/>
        </p:nvSpPr>
        <p:spPr bwMode="auto">
          <a:xfrm>
            <a:off x="5556250" y="1165225"/>
            <a:ext cx="873125" cy="1546225"/>
          </a:xfrm>
          <a:prstGeom prst="rect">
            <a:avLst/>
          </a:prstGeom>
          <a:solidFill>
            <a:srgbClr val="99FF33"/>
          </a:solidFill>
          <a:ln w="12700">
            <a:solidFill>
              <a:schemeClr val="tx1"/>
            </a:solidFill>
            <a:miter lim="800000"/>
            <a:headEnd/>
            <a:tailEnd/>
          </a:ln>
        </p:spPr>
        <p:txBody>
          <a:bodyPr wrap="none" anchor="ctr"/>
          <a:lstStyle/>
          <a:p>
            <a:pPr eaLnBrk="0" hangingPunct="0"/>
            <a:endParaRPr lang="en-US"/>
          </a:p>
        </p:txBody>
      </p:sp>
      <p:sp>
        <p:nvSpPr>
          <p:cNvPr id="29704" name="Rectangle 82"/>
          <p:cNvSpPr>
            <a:spLocks noChangeArrowheads="1"/>
          </p:cNvSpPr>
          <p:nvPr/>
        </p:nvSpPr>
        <p:spPr bwMode="auto">
          <a:xfrm>
            <a:off x="6511925" y="1165225"/>
            <a:ext cx="873125" cy="1546225"/>
          </a:xfrm>
          <a:prstGeom prst="rect">
            <a:avLst/>
          </a:prstGeom>
          <a:solidFill>
            <a:srgbClr val="FFCC00"/>
          </a:solidFill>
          <a:ln w="12700">
            <a:solidFill>
              <a:schemeClr val="tx1"/>
            </a:solidFill>
            <a:miter lim="800000"/>
            <a:headEnd/>
            <a:tailEnd/>
          </a:ln>
        </p:spPr>
        <p:txBody>
          <a:bodyPr wrap="none" anchor="ctr"/>
          <a:lstStyle/>
          <a:p>
            <a:pPr eaLnBrk="0" hangingPunct="0"/>
            <a:endParaRPr lang="en-US"/>
          </a:p>
        </p:txBody>
      </p:sp>
      <p:sp>
        <p:nvSpPr>
          <p:cNvPr id="29705" name="Rectangle 83"/>
          <p:cNvSpPr>
            <a:spLocks noChangeArrowheads="1"/>
          </p:cNvSpPr>
          <p:nvPr/>
        </p:nvSpPr>
        <p:spPr bwMode="auto">
          <a:xfrm>
            <a:off x="7469188" y="1165225"/>
            <a:ext cx="871537" cy="1546225"/>
          </a:xfrm>
          <a:prstGeom prst="rect">
            <a:avLst/>
          </a:prstGeom>
          <a:solidFill>
            <a:srgbClr val="FF3300"/>
          </a:solidFill>
          <a:ln w="12700">
            <a:solidFill>
              <a:schemeClr val="tx1"/>
            </a:solidFill>
            <a:miter lim="800000"/>
            <a:headEnd/>
            <a:tailEnd/>
          </a:ln>
        </p:spPr>
        <p:txBody>
          <a:bodyPr wrap="none" anchor="ctr"/>
          <a:lstStyle/>
          <a:p>
            <a:pPr eaLnBrk="0" hangingPunct="0"/>
            <a:endParaRPr lang="en-US"/>
          </a:p>
        </p:txBody>
      </p:sp>
      <p:sp>
        <p:nvSpPr>
          <p:cNvPr id="29706" name="Text Box 84"/>
          <p:cNvSpPr txBox="1">
            <a:spLocks noChangeArrowheads="1"/>
          </p:cNvSpPr>
          <p:nvPr/>
        </p:nvSpPr>
        <p:spPr bwMode="auto">
          <a:xfrm rot="-5400000">
            <a:off x="4325144" y="1561307"/>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n-type</a:t>
            </a:r>
          </a:p>
        </p:txBody>
      </p:sp>
      <p:sp>
        <p:nvSpPr>
          <p:cNvPr id="29707" name="Text Box 85"/>
          <p:cNvSpPr txBox="1">
            <a:spLocks noChangeArrowheads="1"/>
          </p:cNvSpPr>
          <p:nvPr/>
        </p:nvSpPr>
        <p:spPr bwMode="auto">
          <a:xfrm rot="-5400000">
            <a:off x="4907757" y="1580356"/>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p-type</a:t>
            </a:r>
          </a:p>
        </p:txBody>
      </p:sp>
      <p:sp>
        <p:nvSpPr>
          <p:cNvPr id="29708" name="Text Box 86"/>
          <p:cNvSpPr txBox="1">
            <a:spLocks noChangeArrowheads="1"/>
          </p:cNvSpPr>
          <p:nvPr/>
        </p:nvSpPr>
        <p:spPr bwMode="auto">
          <a:xfrm rot="-5400000">
            <a:off x="5274469" y="1580357"/>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n-type</a:t>
            </a:r>
          </a:p>
        </p:txBody>
      </p:sp>
      <p:sp>
        <p:nvSpPr>
          <p:cNvPr id="29709" name="Text Box 87"/>
          <p:cNvSpPr txBox="1">
            <a:spLocks noChangeArrowheads="1"/>
          </p:cNvSpPr>
          <p:nvPr/>
        </p:nvSpPr>
        <p:spPr bwMode="auto">
          <a:xfrm rot="-5400000">
            <a:off x="5895182" y="1561306"/>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p-type</a:t>
            </a:r>
          </a:p>
        </p:txBody>
      </p:sp>
      <p:sp>
        <p:nvSpPr>
          <p:cNvPr id="29710" name="Text Box 88"/>
          <p:cNvSpPr txBox="1">
            <a:spLocks noChangeArrowheads="1"/>
          </p:cNvSpPr>
          <p:nvPr/>
        </p:nvSpPr>
        <p:spPr bwMode="auto">
          <a:xfrm rot="-5400000">
            <a:off x="6238082" y="1561306"/>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n-type</a:t>
            </a:r>
          </a:p>
        </p:txBody>
      </p:sp>
      <p:sp>
        <p:nvSpPr>
          <p:cNvPr id="29711" name="Text Box 89"/>
          <p:cNvSpPr txBox="1">
            <a:spLocks noChangeArrowheads="1"/>
          </p:cNvSpPr>
          <p:nvPr/>
        </p:nvSpPr>
        <p:spPr bwMode="auto">
          <a:xfrm rot="-5400000">
            <a:off x="6820694" y="1580357"/>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p-type</a:t>
            </a:r>
          </a:p>
        </p:txBody>
      </p:sp>
      <p:sp>
        <p:nvSpPr>
          <p:cNvPr id="29712" name="Text Box 90"/>
          <p:cNvSpPr txBox="1">
            <a:spLocks noChangeArrowheads="1"/>
          </p:cNvSpPr>
          <p:nvPr/>
        </p:nvSpPr>
        <p:spPr bwMode="auto">
          <a:xfrm rot="-5400000">
            <a:off x="7173119" y="1580357"/>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n-type</a:t>
            </a:r>
          </a:p>
        </p:txBody>
      </p:sp>
      <p:sp>
        <p:nvSpPr>
          <p:cNvPr id="29713" name="Text Box 91"/>
          <p:cNvSpPr txBox="1">
            <a:spLocks noChangeArrowheads="1"/>
          </p:cNvSpPr>
          <p:nvPr/>
        </p:nvSpPr>
        <p:spPr bwMode="auto">
          <a:xfrm rot="-5400000">
            <a:off x="7790657" y="1550193"/>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1800">
                <a:latin typeface="Helvetica" charset="0"/>
              </a:rPr>
              <a:t>p-type</a:t>
            </a:r>
          </a:p>
        </p:txBody>
      </p:sp>
      <p:sp>
        <p:nvSpPr>
          <p:cNvPr id="29714" name="Oval 92"/>
          <p:cNvSpPr>
            <a:spLocks noChangeArrowheads="1"/>
          </p:cNvSpPr>
          <p:nvPr/>
        </p:nvSpPr>
        <p:spPr bwMode="auto">
          <a:xfrm>
            <a:off x="4862513" y="1246188"/>
            <a:ext cx="104775" cy="104775"/>
          </a:xfrm>
          <a:prstGeom prst="ellipse">
            <a:avLst/>
          </a:prstGeom>
          <a:solidFill>
            <a:schemeClr val="tx1"/>
          </a:solidFill>
          <a:ln w="12700">
            <a:solidFill>
              <a:schemeClr val="tx1"/>
            </a:solidFill>
            <a:round/>
            <a:headEnd/>
            <a:tailEnd/>
          </a:ln>
        </p:spPr>
        <p:txBody>
          <a:bodyPr wrap="none" anchor="ctr"/>
          <a:lstStyle/>
          <a:p>
            <a:pPr eaLnBrk="0" hangingPunct="0"/>
            <a:r>
              <a:rPr lang="en-US" sz="1000">
                <a:solidFill>
                  <a:schemeClr val="bg1"/>
                </a:solidFill>
                <a:latin typeface="Helvetica" charset="0"/>
              </a:rPr>
              <a:t>-</a:t>
            </a:r>
          </a:p>
        </p:txBody>
      </p:sp>
      <p:sp>
        <p:nvSpPr>
          <p:cNvPr id="29715" name="Oval 93"/>
          <p:cNvSpPr>
            <a:spLocks noChangeArrowheads="1"/>
          </p:cNvSpPr>
          <p:nvPr/>
        </p:nvSpPr>
        <p:spPr bwMode="auto">
          <a:xfrm>
            <a:off x="4951413" y="1368425"/>
            <a:ext cx="109537" cy="109538"/>
          </a:xfrm>
          <a:prstGeom prst="ellipse">
            <a:avLst/>
          </a:prstGeom>
          <a:solidFill>
            <a:schemeClr val="bg1"/>
          </a:solidFill>
          <a:ln w="12700">
            <a:solidFill>
              <a:schemeClr val="tx1"/>
            </a:solidFill>
            <a:round/>
            <a:headEnd/>
            <a:tailEnd/>
          </a:ln>
        </p:spPr>
        <p:txBody>
          <a:bodyPr wrap="none" anchor="ctr"/>
          <a:lstStyle/>
          <a:p>
            <a:pPr eaLnBrk="0" hangingPunct="0"/>
            <a:r>
              <a:rPr lang="en-US" sz="1000">
                <a:latin typeface="Helvetica" charset="0"/>
              </a:rPr>
              <a:t>+</a:t>
            </a:r>
          </a:p>
        </p:txBody>
      </p:sp>
      <p:sp>
        <p:nvSpPr>
          <p:cNvPr id="29716" name="Line 94"/>
          <p:cNvSpPr>
            <a:spLocks noChangeShapeType="1"/>
          </p:cNvSpPr>
          <p:nvPr/>
        </p:nvSpPr>
        <p:spPr bwMode="auto">
          <a:xfrm flipV="1">
            <a:off x="5065713" y="1330325"/>
            <a:ext cx="401637" cy="101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7" name="Oval 95"/>
          <p:cNvSpPr>
            <a:spLocks noChangeArrowheads="1"/>
          </p:cNvSpPr>
          <p:nvPr/>
        </p:nvSpPr>
        <p:spPr bwMode="auto">
          <a:xfrm>
            <a:off x="5873750" y="1204913"/>
            <a:ext cx="104775" cy="104775"/>
          </a:xfrm>
          <a:prstGeom prst="ellipse">
            <a:avLst/>
          </a:prstGeom>
          <a:solidFill>
            <a:schemeClr val="tx1"/>
          </a:solidFill>
          <a:ln w="12700">
            <a:solidFill>
              <a:schemeClr val="tx1"/>
            </a:solidFill>
            <a:round/>
            <a:headEnd/>
            <a:tailEnd/>
          </a:ln>
        </p:spPr>
        <p:txBody>
          <a:bodyPr wrap="none" anchor="ctr"/>
          <a:lstStyle/>
          <a:p>
            <a:pPr eaLnBrk="0" hangingPunct="0"/>
            <a:r>
              <a:rPr lang="en-US" sz="1000">
                <a:solidFill>
                  <a:schemeClr val="bg1"/>
                </a:solidFill>
                <a:latin typeface="Helvetica" charset="0"/>
              </a:rPr>
              <a:t>-</a:t>
            </a:r>
          </a:p>
        </p:txBody>
      </p:sp>
      <p:sp>
        <p:nvSpPr>
          <p:cNvPr id="29718" name="Oval 96"/>
          <p:cNvSpPr>
            <a:spLocks noChangeArrowheads="1"/>
          </p:cNvSpPr>
          <p:nvPr/>
        </p:nvSpPr>
        <p:spPr bwMode="auto">
          <a:xfrm>
            <a:off x="5962650" y="1327150"/>
            <a:ext cx="109538" cy="109538"/>
          </a:xfrm>
          <a:prstGeom prst="ellipse">
            <a:avLst/>
          </a:prstGeom>
          <a:solidFill>
            <a:schemeClr val="bg1"/>
          </a:solidFill>
          <a:ln w="12700">
            <a:solidFill>
              <a:schemeClr val="tx1"/>
            </a:solidFill>
            <a:round/>
            <a:headEnd/>
            <a:tailEnd/>
          </a:ln>
        </p:spPr>
        <p:txBody>
          <a:bodyPr wrap="none" anchor="ctr"/>
          <a:lstStyle/>
          <a:p>
            <a:pPr eaLnBrk="0" hangingPunct="0"/>
            <a:r>
              <a:rPr lang="en-US" sz="1000">
                <a:latin typeface="Helvetica" charset="0"/>
              </a:rPr>
              <a:t>+</a:t>
            </a:r>
          </a:p>
        </p:txBody>
      </p:sp>
      <p:sp>
        <p:nvSpPr>
          <p:cNvPr id="29719" name="Line 97"/>
          <p:cNvSpPr>
            <a:spLocks noChangeShapeType="1"/>
          </p:cNvSpPr>
          <p:nvPr/>
        </p:nvSpPr>
        <p:spPr bwMode="auto">
          <a:xfrm flipH="1">
            <a:off x="5559425" y="1255713"/>
            <a:ext cx="309563" cy="68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0" name="Line 98"/>
          <p:cNvSpPr>
            <a:spLocks noChangeShapeType="1"/>
          </p:cNvSpPr>
          <p:nvPr/>
        </p:nvSpPr>
        <p:spPr bwMode="auto">
          <a:xfrm flipV="1">
            <a:off x="6076950" y="1327150"/>
            <a:ext cx="355600" cy="63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1" name="Oval 99"/>
          <p:cNvSpPr>
            <a:spLocks noChangeArrowheads="1"/>
          </p:cNvSpPr>
          <p:nvPr/>
        </p:nvSpPr>
        <p:spPr bwMode="auto">
          <a:xfrm>
            <a:off x="6796088" y="1227138"/>
            <a:ext cx="104775" cy="104775"/>
          </a:xfrm>
          <a:prstGeom prst="ellipse">
            <a:avLst/>
          </a:prstGeom>
          <a:solidFill>
            <a:schemeClr val="tx1"/>
          </a:solidFill>
          <a:ln w="12700">
            <a:solidFill>
              <a:schemeClr val="tx1"/>
            </a:solidFill>
            <a:round/>
            <a:headEnd/>
            <a:tailEnd/>
          </a:ln>
        </p:spPr>
        <p:txBody>
          <a:bodyPr wrap="none" anchor="ctr"/>
          <a:lstStyle/>
          <a:p>
            <a:pPr eaLnBrk="0" hangingPunct="0"/>
            <a:r>
              <a:rPr lang="en-US" sz="1000">
                <a:solidFill>
                  <a:schemeClr val="bg1"/>
                </a:solidFill>
                <a:latin typeface="Helvetica" charset="0"/>
              </a:rPr>
              <a:t>-</a:t>
            </a:r>
          </a:p>
        </p:txBody>
      </p:sp>
      <p:sp>
        <p:nvSpPr>
          <p:cNvPr id="29722" name="Oval 100"/>
          <p:cNvSpPr>
            <a:spLocks noChangeArrowheads="1"/>
          </p:cNvSpPr>
          <p:nvPr/>
        </p:nvSpPr>
        <p:spPr bwMode="auto">
          <a:xfrm>
            <a:off x="6884988" y="1349375"/>
            <a:ext cx="109537" cy="109538"/>
          </a:xfrm>
          <a:prstGeom prst="ellipse">
            <a:avLst/>
          </a:prstGeom>
          <a:solidFill>
            <a:schemeClr val="bg1"/>
          </a:solidFill>
          <a:ln w="12700">
            <a:solidFill>
              <a:schemeClr val="tx1"/>
            </a:solidFill>
            <a:round/>
            <a:headEnd/>
            <a:tailEnd/>
          </a:ln>
        </p:spPr>
        <p:txBody>
          <a:bodyPr wrap="none" anchor="ctr"/>
          <a:lstStyle/>
          <a:p>
            <a:pPr eaLnBrk="0" hangingPunct="0"/>
            <a:r>
              <a:rPr lang="en-US" sz="1000">
                <a:latin typeface="Helvetica" charset="0"/>
              </a:rPr>
              <a:t>+</a:t>
            </a:r>
          </a:p>
        </p:txBody>
      </p:sp>
      <p:sp>
        <p:nvSpPr>
          <p:cNvPr id="29723" name="Line 101"/>
          <p:cNvSpPr>
            <a:spLocks noChangeShapeType="1"/>
          </p:cNvSpPr>
          <p:nvPr/>
        </p:nvSpPr>
        <p:spPr bwMode="auto">
          <a:xfrm flipH="1">
            <a:off x="6519863" y="1277938"/>
            <a:ext cx="271462" cy="412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4" name="Line 102"/>
          <p:cNvSpPr>
            <a:spLocks noChangeShapeType="1"/>
          </p:cNvSpPr>
          <p:nvPr/>
        </p:nvSpPr>
        <p:spPr bwMode="auto">
          <a:xfrm flipV="1">
            <a:off x="6999288" y="1349375"/>
            <a:ext cx="377825" cy="63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5" name="Oval 103"/>
          <p:cNvSpPr>
            <a:spLocks noChangeArrowheads="1"/>
          </p:cNvSpPr>
          <p:nvPr/>
        </p:nvSpPr>
        <p:spPr bwMode="auto">
          <a:xfrm>
            <a:off x="7777163" y="1211263"/>
            <a:ext cx="104775" cy="104775"/>
          </a:xfrm>
          <a:prstGeom prst="ellipse">
            <a:avLst/>
          </a:prstGeom>
          <a:solidFill>
            <a:schemeClr val="tx1"/>
          </a:solidFill>
          <a:ln w="12700">
            <a:solidFill>
              <a:schemeClr val="tx1"/>
            </a:solidFill>
            <a:round/>
            <a:headEnd/>
            <a:tailEnd/>
          </a:ln>
        </p:spPr>
        <p:txBody>
          <a:bodyPr wrap="none" anchor="ctr"/>
          <a:lstStyle/>
          <a:p>
            <a:pPr eaLnBrk="0" hangingPunct="0"/>
            <a:r>
              <a:rPr lang="en-US" sz="1000">
                <a:solidFill>
                  <a:schemeClr val="bg1"/>
                </a:solidFill>
                <a:latin typeface="Helvetica" charset="0"/>
              </a:rPr>
              <a:t>-</a:t>
            </a:r>
          </a:p>
        </p:txBody>
      </p:sp>
      <p:sp>
        <p:nvSpPr>
          <p:cNvPr id="29726" name="Oval 104"/>
          <p:cNvSpPr>
            <a:spLocks noChangeArrowheads="1"/>
          </p:cNvSpPr>
          <p:nvPr/>
        </p:nvSpPr>
        <p:spPr bwMode="auto">
          <a:xfrm>
            <a:off x="7866063" y="1333500"/>
            <a:ext cx="109537" cy="109538"/>
          </a:xfrm>
          <a:prstGeom prst="ellipse">
            <a:avLst/>
          </a:prstGeom>
          <a:solidFill>
            <a:schemeClr val="bg1"/>
          </a:solidFill>
          <a:ln w="12700">
            <a:solidFill>
              <a:schemeClr val="tx1"/>
            </a:solidFill>
            <a:round/>
            <a:headEnd/>
            <a:tailEnd/>
          </a:ln>
        </p:spPr>
        <p:txBody>
          <a:bodyPr wrap="none" anchor="ctr"/>
          <a:lstStyle/>
          <a:p>
            <a:pPr eaLnBrk="0" hangingPunct="0"/>
            <a:r>
              <a:rPr lang="en-US" sz="1000">
                <a:latin typeface="Helvetica" charset="0"/>
              </a:rPr>
              <a:t>+</a:t>
            </a:r>
          </a:p>
        </p:txBody>
      </p:sp>
      <p:sp>
        <p:nvSpPr>
          <p:cNvPr id="29727" name="Line 105"/>
          <p:cNvSpPr>
            <a:spLocks noChangeShapeType="1"/>
          </p:cNvSpPr>
          <p:nvPr/>
        </p:nvSpPr>
        <p:spPr bwMode="auto">
          <a:xfrm flipH="1">
            <a:off x="7467600" y="1262063"/>
            <a:ext cx="304800" cy="5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8" name="Rectangle 106"/>
          <p:cNvSpPr>
            <a:spLocks noChangeArrowheads="1"/>
          </p:cNvSpPr>
          <p:nvPr/>
        </p:nvSpPr>
        <p:spPr bwMode="auto">
          <a:xfrm>
            <a:off x="5472113" y="1165225"/>
            <a:ext cx="82550" cy="1547813"/>
          </a:xfrm>
          <a:prstGeom prst="rect">
            <a:avLst/>
          </a:prstGeom>
          <a:solidFill>
            <a:schemeClr val="bg2"/>
          </a:solidFill>
          <a:ln w="12700">
            <a:solidFill>
              <a:schemeClr val="tx1"/>
            </a:solidFill>
            <a:miter lim="800000"/>
            <a:headEnd/>
            <a:tailEnd/>
          </a:ln>
        </p:spPr>
        <p:txBody>
          <a:bodyPr wrap="none" anchor="ctr"/>
          <a:lstStyle/>
          <a:p>
            <a:pPr eaLnBrk="0" hangingPunct="0"/>
            <a:endParaRPr lang="en-US"/>
          </a:p>
        </p:txBody>
      </p:sp>
      <p:sp>
        <p:nvSpPr>
          <p:cNvPr id="29729" name="Rectangle 107"/>
          <p:cNvSpPr>
            <a:spLocks noChangeArrowheads="1"/>
          </p:cNvSpPr>
          <p:nvPr/>
        </p:nvSpPr>
        <p:spPr bwMode="auto">
          <a:xfrm>
            <a:off x="6429375" y="1166813"/>
            <a:ext cx="82550" cy="1547812"/>
          </a:xfrm>
          <a:prstGeom prst="rect">
            <a:avLst/>
          </a:prstGeom>
          <a:solidFill>
            <a:schemeClr val="bg2"/>
          </a:solidFill>
          <a:ln w="12700">
            <a:solidFill>
              <a:schemeClr val="tx1"/>
            </a:solidFill>
            <a:miter lim="800000"/>
            <a:headEnd/>
            <a:tailEnd/>
          </a:ln>
        </p:spPr>
        <p:txBody>
          <a:bodyPr wrap="none" anchor="ctr"/>
          <a:lstStyle/>
          <a:p>
            <a:pPr eaLnBrk="0" hangingPunct="0"/>
            <a:endParaRPr lang="en-US"/>
          </a:p>
        </p:txBody>
      </p:sp>
      <p:sp>
        <p:nvSpPr>
          <p:cNvPr id="29730" name="Rectangle 108"/>
          <p:cNvSpPr>
            <a:spLocks noChangeArrowheads="1"/>
          </p:cNvSpPr>
          <p:nvPr/>
        </p:nvSpPr>
        <p:spPr bwMode="auto">
          <a:xfrm>
            <a:off x="7386638" y="1163638"/>
            <a:ext cx="82550" cy="1547812"/>
          </a:xfrm>
          <a:prstGeom prst="rect">
            <a:avLst/>
          </a:prstGeom>
          <a:solidFill>
            <a:schemeClr val="bg2"/>
          </a:solidFill>
          <a:ln w="12700">
            <a:solidFill>
              <a:schemeClr val="tx1"/>
            </a:solidFill>
            <a:miter lim="800000"/>
            <a:headEnd/>
            <a:tailEnd/>
          </a:ln>
        </p:spPr>
        <p:txBody>
          <a:bodyPr wrap="none" anchor="ctr"/>
          <a:lstStyle/>
          <a:p>
            <a:pPr eaLnBrk="0" hangingPunct="0"/>
            <a:endParaRPr lang="en-US"/>
          </a:p>
        </p:txBody>
      </p:sp>
      <p:sp>
        <p:nvSpPr>
          <p:cNvPr id="29731" name="Rectangle 109"/>
          <p:cNvSpPr>
            <a:spLocks noChangeArrowheads="1"/>
          </p:cNvSpPr>
          <p:nvPr/>
        </p:nvSpPr>
        <p:spPr bwMode="auto">
          <a:xfrm>
            <a:off x="8343900" y="1158875"/>
            <a:ext cx="82550" cy="1547813"/>
          </a:xfrm>
          <a:prstGeom prst="rect">
            <a:avLst/>
          </a:prstGeom>
          <a:solidFill>
            <a:schemeClr val="bg2"/>
          </a:solidFill>
          <a:ln w="12700">
            <a:solidFill>
              <a:schemeClr val="tx1"/>
            </a:solidFill>
            <a:miter lim="800000"/>
            <a:headEnd/>
            <a:tailEnd/>
          </a:ln>
        </p:spPr>
        <p:txBody>
          <a:bodyPr wrap="none" anchor="ctr"/>
          <a:lstStyle/>
          <a:p>
            <a:pPr eaLnBrk="0" hangingPunct="0"/>
            <a:endParaRPr lang="en-US"/>
          </a:p>
        </p:txBody>
      </p:sp>
      <p:sp>
        <p:nvSpPr>
          <p:cNvPr id="29732" name="Line 110"/>
          <p:cNvSpPr>
            <a:spLocks noChangeShapeType="1"/>
          </p:cNvSpPr>
          <p:nvPr/>
        </p:nvSpPr>
        <p:spPr bwMode="auto">
          <a:xfrm>
            <a:off x="7980363" y="1397000"/>
            <a:ext cx="4111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3" name="Rectangle 111"/>
          <p:cNvSpPr>
            <a:spLocks noChangeArrowheads="1"/>
          </p:cNvSpPr>
          <p:nvPr/>
        </p:nvSpPr>
        <p:spPr bwMode="auto">
          <a:xfrm>
            <a:off x="4398963" y="1162050"/>
            <a:ext cx="201612" cy="1547813"/>
          </a:xfrm>
          <a:prstGeom prst="rect">
            <a:avLst/>
          </a:prstGeom>
          <a:solidFill>
            <a:schemeClr val="bg1"/>
          </a:solidFill>
          <a:ln w="12700">
            <a:solidFill>
              <a:schemeClr val="tx1"/>
            </a:solidFill>
            <a:miter lim="800000"/>
            <a:headEnd/>
            <a:tailEnd/>
          </a:ln>
        </p:spPr>
        <p:txBody>
          <a:bodyPr wrap="none" anchor="ctr"/>
          <a:lstStyle/>
          <a:p>
            <a:pPr eaLnBrk="0" hangingPunct="0"/>
            <a:endParaRPr lang="en-US"/>
          </a:p>
        </p:txBody>
      </p:sp>
      <p:sp>
        <p:nvSpPr>
          <p:cNvPr id="29734" name="Line 112"/>
          <p:cNvSpPr>
            <a:spLocks noChangeShapeType="1"/>
          </p:cNvSpPr>
          <p:nvPr/>
        </p:nvSpPr>
        <p:spPr bwMode="auto">
          <a:xfrm flipH="1">
            <a:off x="4516438" y="1296988"/>
            <a:ext cx="3413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5" name="Freeform 113"/>
          <p:cNvSpPr>
            <a:spLocks/>
          </p:cNvSpPr>
          <p:nvPr/>
        </p:nvSpPr>
        <p:spPr bwMode="auto">
          <a:xfrm>
            <a:off x="4502150" y="715963"/>
            <a:ext cx="3879850" cy="446087"/>
          </a:xfrm>
          <a:custGeom>
            <a:avLst/>
            <a:gdLst>
              <a:gd name="T0" fmla="*/ 0 w 2444"/>
              <a:gd name="T1" fmla="*/ 2147483647 h 281"/>
              <a:gd name="T2" fmla="*/ 0 w 2444"/>
              <a:gd name="T3" fmla="*/ 0 h 281"/>
              <a:gd name="T4" fmla="*/ 2147483647 w 2444"/>
              <a:gd name="T5" fmla="*/ 0 h 281"/>
              <a:gd name="T6" fmla="*/ 2147483647 w 2444"/>
              <a:gd name="T7" fmla="*/ 2147483647 h 281"/>
              <a:gd name="T8" fmla="*/ 0 60000 65536"/>
              <a:gd name="T9" fmla="*/ 0 60000 65536"/>
              <a:gd name="T10" fmla="*/ 0 60000 65536"/>
              <a:gd name="T11" fmla="*/ 0 60000 65536"/>
              <a:gd name="T12" fmla="*/ 0 w 2444"/>
              <a:gd name="T13" fmla="*/ 0 h 281"/>
              <a:gd name="T14" fmla="*/ 2444 w 2444"/>
              <a:gd name="T15" fmla="*/ 281 h 281"/>
            </a:gdLst>
            <a:ahLst/>
            <a:cxnLst>
              <a:cxn ang="T8">
                <a:pos x="T0" y="T1"/>
              </a:cxn>
              <a:cxn ang="T9">
                <a:pos x="T2" y="T3"/>
              </a:cxn>
              <a:cxn ang="T10">
                <a:pos x="T4" y="T5"/>
              </a:cxn>
              <a:cxn ang="T11">
                <a:pos x="T6" y="T7"/>
              </a:cxn>
            </a:cxnLst>
            <a:rect l="T12" t="T13" r="T14" b="T15"/>
            <a:pathLst>
              <a:path w="2444" h="281">
                <a:moveTo>
                  <a:pt x="0" y="281"/>
                </a:moveTo>
                <a:lnTo>
                  <a:pt x="0" y="0"/>
                </a:lnTo>
                <a:lnTo>
                  <a:pt x="2444" y="0"/>
                </a:lnTo>
                <a:lnTo>
                  <a:pt x="2444" y="281"/>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36" name="Oval 114"/>
          <p:cNvSpPr>
            <a:spLocks noChangeArrowheads="1"/>
          </p:cNvSpPr>
          <p:nvPr/>
        </p:nvSpPr>
        <p:spPr bwMode="auto">
          <a:xfrm>
            <a:off x="4462463" y="1122363"/>
            <a:ext cx="79375" cy="793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sp>
        <p:nvSpPr>
          <p:cNvPr id="29737" name="Oval 115"/>
          <p:cNvSpPr>
            <a:spLocks noChangeArrowheads="1"/>
          </p:cNvSpPr>
          <p:nvPr/>
        </p:nvSpPr>
        <p:spPr bwMode="auto">
          <a:xfrm>
            <a:off x="8340725" y="1125538"/>
            <a:ext cx="79375" cy="79375"/>
          </a:xfrm>
          <a:prstGeom prst="ellipse">
            <a:avLst/>
          </a:prstGeom>
          <a:solidFill>
            <a:schemeClr val="tx1"/>
          </a:solidFill>
          <a:ln w="12700">
            <a:solidFill>
              <a:schemeClr val="tx1"/>
            </a:solidFill>
            <a:round/>
            <a:headEnd/>
            <a:tailEnd/>
          </a:ln>
        </p:spPr>
        <p:txBody>
          <a:bodyPr wrap="none" anchor="ctr"/>
          <a:lstStyle/>
          <a:p>
            <a:pPr eaLnBrk="0" hangingPunct="0"/>
            <a:endParaRPr lang="en-US"/>
          </a:p>
        </p:txBody>
      </p:sp>
      <p:grpSp>
        <p:nvGrpSpPr>
          <p:cNvPr id="29738" name="Group 116"/>
          <p:cNvGrpSpPr>
            <a:grpSpLocks noChangeAspect="1"/>
          </p:cNvGrpSpPr>
          <p:nvPr/>
        </p:nvGrpSpPr>
        <p:grpSpPr bwMode="auto">
          <a:xfrm>
            <a:off x="6154738" y="608013"/>
            <a:ext cx="641350" cy="212725"/>
            <a:chOff x="1792" y="2923"/>
            <a:chExt cx="672" cy="224"/>
          </a:xfrm>
        </p:grpSpPr>
        <p:sp>
          <p:nvSpPr>
            <p:cNvPr id="29752" name="Rectangle 117"/>
            <p:cNvSpPr>
              <a:spLocks noChangeAspect="1" noChangeArrowheads="1"/>
            </p:cNvSpPr>
            <p:nvPr/>
          </p:nvSpPr>
          <p:spPr bwMode="auto">
            <a:xfrm>
              <a:off x="1792" y="2923"/>
              <a:ext cx="672" cy="22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29753" name="Freeform 118"/>
            <p:cNvSpPr>
              <a:spLocks noChangeAspect="1"/>
            </p:cNvSpPr>
            <p:nvPr/>
          </p:nvSpPr>
          <p:spPr bwMode="auto">
            <a:xfrm>
              <a:off x="1792" y="2939"/>
              <a:ext cx="672" cy="192"/>
            </a:xfrm>
            <a:custGeom>
              <a:avLst/>
              <a:gdLst>
                <a:gd name="T0" fmla="*/ 0 w 2302"/>
                <a:gd name="T1" fmla="*/ 4 h 576"/>
                <a:gd name="T2" fmla="*/ 1 w 2302"/>
                <a:gd name="T3" fmla="*/ 0 h 576"/>
                <a:gd name="T4" fmla="*/ 3 w 2302"/>
                <a:gd name="T5" fmla="*/ 7 h 576"/>
                <a:gd name="T6" fmla="*/ 5 w 2302"/>
                <a:gd name="T7" fmla="*/ 0 h 576"/>
                <a:gd name="T8" fmla="*/ 7 w 2302"/>
                <a:gd name="T9" fmla="*/ 7 h 576"/>
                <a:gd name="T10" fmla="*/ 9 w 2302"/>
                <a:gd name="T11" fmla="*/ 0 h 576"/>
                <a:gd name="T12" fmla="*/ 11 w 2302"/>
                <a:gd name="T13" fmla="*/ 7 h 576"/>
                <a:gd name="T14" fmla="*/ 13 w 2302"/>
                <a:gd name="T15" fmla="*/ 0 h 576"/>
                <a:gd name="T16" fmla="*/ 15 w 2302"/>
                <a:gd name="T17" fmla="*/ 7 h 576"/>
                <a:gd name="T18" fmla="*/ 17 w 2302"/>
                <a:gd name="T19" fmla="*/ 4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2"/>
                <a:gd name="T31" fmla="*/ 0 h 576"/>
                <a:gd name="T32" fmla="*/ 2302 w 230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2" h="576">
                  <a:moveTo>
                    <a:pt x="0" y="288"/>
                  </a:moveTo>
                  <a:lnTo>
                    <a:pt x="142" y="0"/>
                  </a:lnTo>
                  <a:lnTo>
                    <a:pt x="430" y="576"/>
                  </a:lnTo>
                  <a:lnTo>
                    <a:pt x="718" y="0"/>
                  </a:lnTo>
                  <a:lnTo>
                    <a:pt x="1006" y="576"/>
                  </a:lnTo>
                  <a:lnTo>
                    <a:pt x="1294" y="0"/>
                  </a:lnTo>
                  <a:lnTo>
                    <a:pt x="1566" y="574"/>
                  </a:lnTo>
                  <a:lnTo>
                    <a:pt x="1870" y="0"/>
                  </a:lnTo>
                  <a:lnTo>
                    <a:pt x="2149" y="574"/>
                  </a:lnTo>
                  <a:lnTo>
                    <a:pt x="230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9739" name="Text Box 119"/>
          <p:cNvSpPr txBox="1">
            <a:spLocks noChangeArrowheads="1"/>
          </p:cNvSpPr>
          <p:nvPr/>
        </p:nvSpPr>
        <p:spPr bwMode="auto">
          <a:xfrm>
            <a:off x="6046788" y="206375"/>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a:latin typeface="Helvetica" charset="0"/>
              </a:rPr>
              <a:t>Load</a:t>
            </a:r>
          </a:p>
        </p:txBody>
      </p:sp>
      <p:sp>
        <p:nvSpPr>
          <p:cNvPr id="29740" name="Freeform 120"/>
          <p:cNvSpPr>
            <a:spLocks/>
          </p:cNvSpPr>
          <p:nvPr/>
        </p:nvSpPr>
        <p:spPr bwMode="auto">
          <a:xfrm>
            <a:off x="3919538" y="2109788"/>
            <a:ext cx="1031875" cy="161925"/>
          </a:xfrm>
          <a:custGeom>
            <a:avLst/>
            <a:gdLst>
              <a:gd name="T0" fmla="*/ 0 w 5219"/>
              <a:gd name="T1" fmla="*/ 2147483647 h 383"/>
              <a:gd name="T2" fmla="*/ 2147483647 w 5219"/>
              <a:gd name="T3" fmla="*/ 2147483647 h 383"/>
              <a:gd name="T4" fmla="*/ 2147483647 w 5219"/>
              <a:gd name="T5" fmla="*/ 2147483647 h 383"/>
              <a:gd name="T6" fmla="*/ 2147483647 w 5219"/>
              <a:gd name="T7" fmla="*/ 2147483647 h 383"/>
              <a:gd name="T8" fmla="*/ 2147483647 w 5219"/>
              <a:gd name="T9" fmla="*/ 2147483647 h 383"/>
              <a:gd name="T10" fmla="*/ 2147483647 w 5219"/>
              <a:gd name="T11" fmla="*/ 2147483647 h 383"/>
              <a:gd name="T12" fmla="*/ 2147483647 w 5219"/>
              <a:gd name="T13" fmla="*/ 2147483647 h 383"/>
              <a:gd name="T14" fmla="*/ 2147483647 w 5219"/>
              <a:gd name="T15" fmla="*/ 2147483647 h 383"/>
              <a:gd name="T16" fmla="*/ 2147483647 w 5219"/>
              <a:gd name="T17" fmla="*/ 2147483647 h 383"/>
              <a:gd name="T18" fmla="*/ 2147483647 w 5219"/>
              <a:gd name="T19" fmla="*/ 2147483647 h 383"/>
              <a:gd name="T20" fmla="*/ 2147483647 w 5219"/>
              <a:gd name="T21" fmla="*/ 2147483647 h 383"/>
              <a:gd name="T22" fmla="*/ 2147483647 w 5219"/>
              <a:gd name="T23" fmla="*/ 2147483647 h 383"/>
              <a:gd name="T24" fmla="*/ 2147483647 w 5219"/>
              <a:gd name="T25" fmla="*/ 2147483647 h 383"/>
              <a:gd name="T26" fmla="*/ 2147483647 w 5219"/>
              <a:gd name="T27" fmla="*/ 2147483647 h 383"/>
              <a:gd name="T28" fmla="*/ 2147483647 w 5219"/>
              <a:gd name="T29" fmla="*/ 2147483647 h 383"/>
              <a:gd name="T30" fmla="*/ 2147483647 w 5219"/>
              <a:gd name="T31" fmla="*/ 2147483647 h 383"/>
              <a:gd name="T32" fmla="*/ 2147483647 w 5219"/>
              <a:gd name="T33" fmla="*/ 2147483647 h 383"/>
              <a:gd name="T34" fmla="*/ 2147483647 w 5219"/>
              <a:gd name="T35" fmla="*/ 2147483647 h 383"/>
              <a:gd name="T36" fmla="*/ 2147483647 w 5219"/>
              <a:gd name="T37" fmla="*/ 2147483647 h 383"/>
              <a:gd name="T38" fmla="*/ 2147483647 w 5219"/>
              <a:gd name="T39" fmla="*/ 2147483647 h 383"/>
              <a:gd name="T40" fmla="*/ 2147483647 w 5219"/>
              <a:gd name="T41" fmla="*/ 2147483647 h 383"/>
              <a:gd name="T42" fmla="*/ 2147483647 w 5219"/>
              <a:gd name="T43" fmla="*/ 2147483647 h 383"/>
              <a:gd name="T44" fmla="*/ 2147483647 w 5219"/>
              <a:gd name="T45" fmla="*/ 2147483647 h 383"/>
              <a:gd name="T46" fmla="*/ 2147483647 w 5219"/>
              <a:gd name="T47" fmla="*/ 2147483647 h 383"/>
              <a:gd name="T48" fmla="*/ 2147483647 w 5219"/>
              <a:gd name="T49" fmla="*/ 2147483647 h 383"/>
              <a:gd name="T50" fmla="*/ 2147483647 w 5219"/>
              <a:gd name="T51" fmla="*/ 2147483647 h 383"/>
              <a:gd name="T52" fmla="*/ 2147483647 w 5219"/>
              <a:gd name="T53" fmla="*/ 2147483647 h 383"/>
              <a:gd name="T54" fmla="*/ 2147483647 w 5219"/>
              <a:gd name="T55" fmla="*/ 2147483647 h 383"/>
              <a:gd name="T56" fmla="*/ 2147483647 w 5219"/>
              <a:gd name="T57" fmla="*/ 2147483647 h 383"/>
              <a:gd name="T58" fmla="*/ 2147483647 w 5219"/>
              <a:gd name="T59" fmla="*/ 2147483647 h 383"/>
              <a:gd name="T60" fmla="*/ 2147483647 w 5219"/>
              <a:gd name="T61" fmla="*/ 2147483647 h 383"/>
              <a:gd name="T62" fmla="*/ 2147483647 w 5219"/>
              <a:gd name="T63" fmla="*/ 2147483647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9"/>
              <a:gd name="T97" fmla="*/ 0 h 383"/>
              <a:gd name="T98" fmla="*/ 5219 w 5219"/>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9" h="383">
                <a:moveTo>
                  <a:pt x="0" y="197"/>
                </a:moveTo>
                <a:cubicBezTo>
                  <a:pt x="42" y="153"/>
                  <a:pt x="85" y="109"/>
                  <a:pt x="131" y="78"/>
                </a:cubicBezTo>
                <a:cubicBezTo>
                  <a:pt x="176" y="46"/>
                  <a:pt x="223" y="6"/>
                  <a:pt x="275" y="10"/>
                </a:cubicBezTo>
                <a:cubicBezTo>
                  <a:pt x="327" y="13"/>
                  <a:pt x="386" y="52"/>
                  <a:pt x="444" y="97"/>
                </a:cubicBezTo>
                <a:cubicBezTo>
                  <a:pt x="501" y="141"/>
                  <a:pt x="562" y="232"/>
                  <a:pt x="619" y="278"/>
                </a:cubicBezTo>
                <a:cubicBezTo>
                  <a:pt x="675" y="323"/>
                  <a:pt x="722" y="373"/>
                  <a:pt x="781" y="372"/>
                </a:cubicBezTo>
                <a:cubicBezTo>
                  <a:pt x="839" y="371"/>
                  <a:pt x="907" y="318"/>
                  <a:pt x="969" y="272"/>
                </a:cubicBezTo>
                <a:cubicBezTo>
                  <a:pt x="1030" y="225"/>
                  <a:pt x="1091" y="134"/>
                  <a:pt x="1150" y="91"/>
                </a:cubicBezTo>
                <a:cubicBezTo>
                  <a:pt x="1208" y="47"/>
                  <a:pt x="1256" y="0"/>
                  <a:pt x="1319" y="10"/>
                </a:cubicBezTo>
                <a:cubicBezTo>
                  <a:pt x="1381" y="19"/>
                  <a:pt x="1473" y="103"/>
                  <a:pt x="1525" y="147"/>
                </a:cubicBezTo>
                <a:cubicBezTo>
                  <a:pt x="1577" y="190"/>
                  <a:pt x="1580" y="234"/>
                  <a:pt x="1631" y="272"/>
                </a:cubicBezTo>
                <a:cubicBezTo>
                  <a:pt x="1681" y="309"/>
                  <a:pt x="1765" y="367"/>
                  <a:pt x="1825" y="372"/>
                </a:cubicBezTo>
                <a:cubicBezTo>
                  <a:pt x="1884" y="376"/>
                  <a:pt x="1933" y="335"/>
                  <a:pt x="1987" y="297"/>
                </a:cubicBezTo>
                <a:cubicBezTo>
                  <a:pt x="2040" y="258"/>
                  <a:pt x="2084" y="190"/>
                  <a:pt x="2144" y="143"/>
                </a:cubicBezTo>
                <a:cubicBezTo>
                  <a:pt x="2203" y="95"/>
                  <a:pt x="2280" y="16"/>
                  <a:pt x="2344" y="10"/>
                </a:cubicBezTo>
                <a:cubicBezTo>
                  <a:pt x="2407" y="3"/>
                  <a:pt x="2472" y="63"/>
                  <a:pt x="2525" y="103"/>
                </a:cubicBezTo>
                <a:cubicBezTo>
                  <a:pt x="2577" y="142"/>
                  <a:pt x="2604" y="202"/>
                  <a:pt x="2662" y="247"/>
                </a:cubicBezTo>
                <a:cubicBezTo>
                  <a:pt x="2719" y="291"/>
                  <a:pt x="2809" y="360"/>
                  <a:pt x="2869" y="372"/>
                </a:cubicBezTo>
                <a:cubicBezTo>
                  <a:pt x="2928" y="383"/>
                  <a:pt x="2963" y="356"/>
                  <a:pt x="3019" y="316"/>
                </a:cubicBezTo>
                <a:cubicBezTo>
                  <a:pt x="3074" y="275"/>
                  <a:pt x="3139" y="178"/>
                  <a:pt x="3200" y="128"/>
                </a:cubicBezTo>
                <a:cubicBezTo>
                  <a:pt x="3260" y="78"/>
                  <a:pt x="3321" y="24"/>
                  <a:pt x="3381" y="16"/>
                </a:cubicBezTo>
                <a:cubicBezTo>
                  <a:pt x="3440" y="7"/>
                  <a:pt x="3503" y="39"/>
                  <a:pt x="3556" y="78"/>
                </a:cubicBezTo>
                <a:cubicBezTo>
                  <a:pt x="3608" y="116"/>
                  <a:pt x="3635" y="198"/>
                  <a:pt x="3694" y="247"/>
                </a:cubicBezTo>
                <a:cubicBezTo>
                  <a:pt x="3752" y="295"/>
                  <a:pt x="3839" y="366"/>
                  <a:pt x="3906" y="372"/>
                </a:cubicBezTo>
                <a:cubicBezTo>
                  <a:pt x="3972" y="377"/>
                  <a:pt x="4040" y="318"/>
                  <a:pt x="4094" y="278"/>
                </a:cubicBezTo>
                <a:cubicBezTo>
                  <a:pt x="4147" y="237"/>
                  <a:pt x="4173" y="171"/>
                  <a:pt x="4225" y="128"/>
                </a:cubicBezTo>
                <a:cubicBezTo>
                  <a:pt x="4277" y="84"/>
                  <a:pt x="4343" y="21"/>
                  <a:pt x="4406" y="16"/>
                </a:cubicBezTo>
                <a:cubicBezTo>
                  <a:pt x="4468" y="10"/>
                  <a:pt x="4540" y="54"/>
                  <a:pt x="4600" y="97"/>
                </a:cubicBezTo>
                <a:cubicBezTo>
                  <a:pt x="4659" y="139"/>
                  <a:pt x="4705" y="226"/>
                  <a:pt x="4762" y="272"/>
                </a:cubicBezTo>
                <a:cubicBezTo>
                  <a:pt x="4818" y="317"/>
                  <a:pt x="4880" y="364"/>
                  <a:pt x="4937" y="372"/>
                </a:cubicBezTo>
                <a:cubicBezTo>
                  <a:pt x="4993" y="379"/>
                  <a:pt x="5053" y="347"/>
                  <a:pt x="5100" y="316"/>
                </a:cubicBezTo>
                <a:cubicBezTo>
                  <a:pt x="5147" y="284"/>
                  <a:pt x="5194" y="212"/>
                  <a:pt x="5219" y="185"/>
                </a:cubicBezTo>
              </a:path>
            </a:pathLst>
          </a:cu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41" name="Freeform 121"/>
          <p:cNvSpPr>
            <a:spLocks/>
          </p:cNvSpPr>
          <p:nvPr/>
        </p:nvSpPr>
        <p:spPr bwMode="auto">
          <a:xfrm>
            <a:off x="3919538" y="2290763"/>
            <a:ext cx="2163762" cy="142875"/>
          </a:xfrm>
          <a:custGeom>
            <a:avLst/>
            <a:gdLst>
              <a:gd name="T0" fmla="*/ 0 w 5219"/>
              <a:gd name="T1" fmla="*/ 2147483647 h 383"/>
              <a:gd name="T2" fmla="*/ 2147483647 w 5219"/>
              <a:gd name="T3" fmla="*/ 2147483647 h 383"/>
              <a:gd name="T4" fmla="*/ 2147483647 w 5219"/>
              <a:gd name="T5" fmla="*/ 2147483647 h 383"/>
              <a:gd name="T6" fmla="*/ 2147483647 w 5219"/>
              <a:gd name="T7" fmla="*/ 2147483647 h 383"/>
              <a:gd name="T8" fmla="*/ 2147483647 w 5219"/>
              <a:gd name="T9" fmla="*/ 2147483647 h 383"/>
              <a:gd name="T10" fmla="*/ 2147483647 w 5219"/>
              <a:gd name="T11" fmla="*/ 2147483647 h 383"/>
              <a:gd name="T12" fmla="*/ 2147483647 w 5219"/>
              <a:gd name="T13" fmla="*/ 2147483647 h 383"/>
              <a:gd name="T14" fmla="*/ 2147483647 w 5219"/>
              <a:gd name="T15" fmla="*/ 2147483647 h 383"/>
              <a:gd name="T16" fmla="*/ 2147483647 w 5219"/>
              <a:gd name="T17" fmla="*/ 2147483647 h 383"/>
              <a:gd name="T18" fmla="*/ 2147483647 w 5219"/>
              <a:gd name="T19" fmla="*/ 2147483647 h 383"/>
              <a:gd name="T20" fmla="*/ 2147483647 w 5219"/>
              <a:gd name="T21" fmla="*/ 2147483647 h 383"/>
              <a:gd name="T22" fmla="*/ 2147483647 w 5219"/>
              <a:gd name="T23" fmla="*/ 2147483647 h 383"/>
              <a:gd name="T24" fmla="*/ 2147483647 w 5219"/>
              <a:gd name="T25" fmla="*/ 2147483647 h 383"/>
              <a:gd name="T26" fmla="*/ 2147483647 w 5219"/>
              <a:gd name="T27" fmla="*/ 2147483647 h 383"/>
              <a:gd name="T28" fmla="*/ 2147483647 w 5219"/>
              <a:gd name="T29" fmla="*/ 2147483647 h 383"/>
              <a:gd name="T30" fmla="*/ 2147483647 w 5219"/>
              <a:gd name="T31" fmla="*/ 2147483647 h 383"/>
              <a:gd name="T32" fmla="*/ 2147483647 w 5219"/>
              <a:gd name="T33" fmla="*/ 2147483647 h 383"/>
              <a:gd name="T34" fmla="*/ 2147483647 w 5219"/>
              <a:gd name="T35" fmla="*/ 2147483647 h 383"/>
              <a:gd name="T36" fmla="*/ 2147483647 w 5219"/>
              <a:gd name="T37" fmla="*/ 2147483647 h 383"/>
              <a:gd name="T38" fmla="*/ 2147483647 w 5219"/>
              <a:gd name="T39" fmla="*/ 2147483647 h 383"/>
              <a:gd name="T40" fmla="*/ 2147483647 w 5219"/>
              <a:gd name="T41" fmla="*/ 2147483647 h 383"/>
              <a:gd name="T42" fmla="*/ 2147483647 w 5219"/>
              <a:gd name="T43" fmla="*/ 2147483647 h 383"/>
              <a:gd name="T44" fmla="*/ 2147483647 w 5219"/>
              <a:gd name="T45" fmla="*/ 2147483647 h 383"/>
              <a:gd name="T46" fmla="*/ 2147483647 w 5219"/>
              <a:gd name="T47" fmla="*/ 2147483647 h 383"/>
              <a:gd name="T48" fmla="*/ 2147483647 w 5219"/>
              <a:gd name="T49" fmla="*/ 2147483647 h 383"/>
              <a:gd name="T50" fmla="*/ 2147483647 w 5219"/>
              <a:gd name="T51" fmla="*/ 2147483647 h 383"/>
              <a:gd name="T52" fmla="*/ 2147483647 w 5219"/>
              <a:gd name="T53" fmla="*/ 2147483647 h 383"/>
              <a:gd name="T54" fmla="*/ 2147483647 w 5219"/>
              <a:gd name="T55" fmla="*/ 2147483647 h 383"/>
              <a:gd name="T56" fmla="*/ 2147483647 w 5219"/>
              <a:gd name="T57" fmla="*/ 2147483647 h 383"/>
              <a:gd name="T58" fmla="*/ 2147483647 w 5219"/>
              <a:gd name="T59" fmla="*/ 2147483647 h 383"/>
              <a:gd name="T60" fmla="*/ 2147483647 w 5219"/>
              <a:gd name="T61" fmla="*/ 2147483647 h 383"/>
              <a:gd name="T62" fmla="*/ 2147483647 w 5219"/>
              <a:gd name="T63" fmla="*/ 2147483647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9"/>
              <a:gd name="T97" fmla="*/ 0 h 383"/>
              <a:gd name="T98" fmla="*/ 5219 w 5219"/>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9" h="383">
                <a:moveTo>
                  <a:pt x="0" y="197"/>
                </a:moveTo>
                <a:cubicBezTo>
                  <a:pt x="42" y="153"/>
                  <a:pt x="85" y="109"/>
                  <a:pt x="131" y="78"/>
                </a:cubicBezTo>
                <a:cubicBezTo>
                  <a:pt x="176" y="46"/>
                  <a:pt x="223" y="6"/>
                  <a:pt x="275" y="10"/>
                </a:cubicBezTo>
                <a:cubicBezTo>
                  <a:pt x="327" y="13"/>
                  <a:pt x="386" y="52"/>
                  <a:pt x="444" y="97"/>
                </a:cubicBezTo>
                <a:cubicBezTo>
                  <a:pt x="501" y="141"/>
                  <a:pt x="562" y="232"/>
                  <a:pt x="619" y="278"/>
                </a:cubicBezTo>
                <a:cubicBezTo>
                  <a:pt x="675" y="323"/>
                  <a:pt x="722" y="373"/>
                  <a:pt x="781" y="372"/>
                </a:cubicBezTo>
                <a:cubicBezTo>
                  <a:pt x="839" y="371"/>
                  <a:pt x="907" y="318"/>
                  <a:pt x="969" y="272"/>
                </a:cubicBezTo>
                <a:cubicBezTo>
                  <a:pt x="1030" y="225"/>
                  <a:pt x="1091" y="134"/>
                  <a:pt x="1150" y="91"/>
                </a:cubicBezTo>
                <a:cubicBezTo>
                  <a:pt x="1208" y="47"/>
                  <a:pt x="1256" y="0"/>
                  <a:pt x="1319" y="10"/>
                </a:cubicBezTo>
                <a:cubicBezTo>
                  <a:pt x="1381" y="19"/>
                  <a:pt x="1473" y="103"/>
                  <a:pt x="1525" y="147"/>
                </a:cubicBezTo>
                <a:cubicBezTo>
                  <a:pt x="1577" y="190"/>
                  <a:pt x="1580" y="234"/>
                  <a:pt x="1631" y="272"/>
                </a:cubicBezTo>
                <a:cubicBezTo>
                  <a:pt x="1681" y="309"/>
                  <a:pt x="1765" y="367"/>
                  <a:pt x="1825" y="372"/>
                </a:cubicBezTo>
                <a:cubicBezTo>
                  <a:pt x="1884" y="376"/>
                  <a:pt x="1933" y="335"/>
                  <a:pt x="1987" y="297"/>
                </a:cubicBezTo>
                <a:cubicBezTo>
                  <a:pt x="2040" y="258"/>
                  <a:pt x="2084" y="190"/>
                  <a:pt x="2144" y="143"/>
                </a:cubicBezTo>
                <a:cubicBezTo>
                  <a:pt x="2203" y="95"/>
                  <a:pt x="2280" y="16"/>
                  <a:pt x="2344" y="10"/>
                </a:cubicBezTo>
                <a:cubicBezTo>
                  <a:pt x="2407" y="3"/>
                  <a:pt x="2472" y="63"/>
                  <a:pt x="2525" y="103"/>
                </a:cubicBezTo>
                <a:cubicBezTo>
                  <a:pt x="2577" y="142"/>
                  <a:pt x="2604" y="202"/>
                  <a:pt x="2662" y="247"/>
                </a:cubicBezTo>
                <a:cubicBezTo>
                  <a:pt x="2719" y="291"/>
                  <a:pt x="2809" y="360"/>
                  <a:pt x="2869" y="372"/>
                </a:cubicBezTo>
                <a:cubicBezTo>
                  <a:pt x="2928" y="383"/>
                  <a:pt x="2963" y="356"/>
                  <a:pt x="3019" y="316"/>
                </a:cubicBezTo>
                <a:cubicBezTo>
                  <a:pt x="3074" y="275"/>
                  <a:pt x="3139" y="178"/>
                  <a:pt x="3200" y="128"/>
                </a:cubicBezTo>
                <a:cubicBezTo>
                  <a:pt x="3260" y="78"/>
                  <a:pt x="3321" y="24"/>
                  <a:pt x="3381" y="16"/>
                </a:cubicBezTo>
                <a:cubicBezTo>
                  <a:pt x="3440" y="7"/>
                  <a:pt x="3503" y="39"/>
                  <a:pt x="3556" y="78"/>
                </a:cubicBezTo>
                <a:cubicBezTo>
                  <a:pt x="3608" y="116"/>
                  <a:pt x="3635" y="198"/>
                  <a:pt x="3694" y="247"/>
                </a:cubicBezTo>
                <a:cubicBezTo>
                  <a:pt x="3752" y="295"/>
                  <a:pt x="3839" y="366"/>
                  <a:pt x="3906" y="372"/>
                </a:cubicBezTo>
                <a:cubicBezTo>
                  <a:pt x="3972" y="377"/>
                  <a:pt x="4040" y="318"/>
                  <a:pt x="4094" y="278"/>
                </a:cubicBezTo>
                <a:cubicBezTo>
                  <a:pt x="4147" y="237"/>
                  <a:pt x="4173" y="171"/>
                  <a:pt x="4225" y="128"/>
                </a:cubicBezTo>
                <a:cubicBezTo>
                  <a:pt x="4277" y="84"/>
                  <a:pt x="4343" y="21"/>
                  <a:pt x="4406" y="16"/>
                </a:cubicBezTo>
                <a:cubicBezTo>
                  <a:pt x="4468" y="10"/>
                  <a:pt x="4540" y="54"/>
                  <a:pt x="4600" y="97"/>
                </a:cubicBezTo>
                <a:cubicBezTo>
                  <a:pt x="4659" y="139"/>
                  <a:pt x="4705" y="226"/>
                  <a:pt x="4762" y="272"/>
                </a:cubicBezTo>
                <a:cubicBezTo>
                  <a:pt x="4818" y="317"/>
                  <a:pt x="4880" y="364"/>
                  <a:pt x="4937" y="372"/>
                </a:cubicBezTo>
                <a:cubicBezTo>
                  <a:pt x="4993" y="379"/>
                  <a:pt x="5053" y="347"/>
                  <a:pt x="5100" y="316"/>
                </a:cubicBezTo>
                <a:cubicBezTo>
                  <a:pt x="5147" y="284"/>
                  <a:pt x="5194" y="212"/>
                  <a:pt x="5219" y="185"/>
                </a:cubicBezTo>
              </a:path>
            </a:pathLst>
          </a:custGeom>
          <a:noFill/>
          <a:ln w="19050">
            <a:solidFill>
              <a:srgbClr val="99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42" name="Freeform 122"/>
          <p:cNvSpPr>
            <a:spLocks/>
          </p:cNvSpPr>
          <p:nvPr/>
        </p:nvSpPr>
        <p:spPr bwMode="auto">
          <a:xfrm>
            <a:off x="3919538" y="2443163"/>
            <a:ext cx="3135312" cy="112712"/>
          </a:xfrm>
          <a:custGeom>
            <a:avLst/>
            <a:gdLst>
              <a:gd name="T0" fmla="*/ 0 w 5219"/>
              <a:gd name="T1" fmla="*/ 2147483647 h 383"/>
              <a:gd name="T2" fmla="*/ 2147483647 w 5219"/>
              <a:gd name="T3" fmla="*/ 2147483647 h 383"/>
              <a:gd name="T4" fmla="*/ 2147483647 w 5219"/>
              <a:gd name="T5" fmla="*/ 2147483647 h 383"/>
              <a:gd name="T6" fmla="*/ 2147483647 w 5219"/>
              <a:gd name="T7" fmla="*/ 2147483647 h 383"/>
              <a:gd name="T8" fmla="*/ 2147483647 w 5219"/>
              <a:gd name="T9" fmla="*/ 2147483647 h 383"/>
              <a:gd name="T10" fmla="*/ 2147483647 w 5219"/>
              <a:gd name="T11" fmla="*/ 2147483647 h 383"/>
              <a:gd name="T12" fmla="*/ 2147483647 w 5219"/>
              <a:gd name="T13" fmla="*/ 2147483647 h 383"/>
              <a:gd name="T14" fmla="*/ 2147483647 w 5219"/>
              <a:gd name="T15" fmla="*/ 2147483647 h 383"/>
              <a:gd name="T16" fmla="*/ 2147483647 w 5219"/>
              <a:gd name="T17" fmla="*/ 2147483647 h 383"/>
              <a:gd name="T18" fmla="*/ 2147483647 w 5219"/>
              <a:gd name="T19" fmla="*/ 2147483647 h 383"/>
              <a:gd name="T20" fmla="*/ 2147483647 w 5219"/>
              <a:gd name="T21" fmla="*/ 2147483647 h 383"/>
              <a:gd name="T22" fmla="*/ 2147483647 w 5219"/>
              <a:gd name="T23" fmla="*/ 2147483647 h 383"/>
              <a:gd name="T24" fmla="*/ 2147483647 w 5219"/>
              <a:gd name="T25" fmla="*/ 2147483647 h 383"/>
              <a:gd name="T26" fmla="*/ 2147483647 w 5219"/>
              <a:gd name="T27" fmla="*/ 2147483647 h 383"/>
              <a:gd name="T28" fmla="*/ 2147483647 w 5219"/>
              <a:gd name="T29" fmla="*/ 2147483647 h 383"/>
              <a:gd name="T30" fmla="*/ 2147483647 w 5219"/>
              <a:gd name="T31" fmla="*/ 2147483647 h 383"/>
              <a:gd name="T32" fmla="*/ 2147483647 w 5219"/>
              <a:gd name="T33" fmla="*/ 2147483647 h 383"/>
              <a:gd name="T34" fmla="*/ 2147483647 w 5219"/>
              <a:gd name="T35" fmla="*/ 2147483647 h 383"/>
              <a:gd name="T36" fmla="*/ 2147483647 w 5219"/>
              <a:gd name="T37" fmla="*/ 2147483647 h 383"/>
              <a:gd name="T38" fmla="*/ 2147483647 w 5219"/>
              <a:gd name="T39" fmla="*/ 2147483647 h 383"/>
              <a:gd name="T40" fmla="*/ 2147483647 w 5219"/>
              <a:gd name="T41" fmla="*/ 2147483647 h 383"/>
              <a:gd name="T42" fmla="*/ 2147483647 w 5219"/>
              <a:gd name="T43" fmla="*/ 2147483647 h 383"/>
              <a:gd name="T44" fmla="*/ 2147483647 w 5219"/>
              <a:gd name="T45" fmla="*/ 2147483647 h 383"/>
              <a:gd name="T46" fmla="*/ 2147483647 w 5219"/>
              <a:gd name="T47" fmla="*/ 2147483647 h 383"/>
              <a:gd name="T48" fmla="*/ 2147483647 w 5219"/>
              <a:gd name="T49" fmla="*/ 2147483647 h 383"/>
              <a:gd name="T50" fmla="*/ 2147483647 w 5219"/>
              <a:gd name="T51" fmla="*/ 2147483647 h 383"/>
              <a:gd name="T52" fmla="*/ 2147483647 w 5219"/>
              <a:gd name="T53" fmla="*/ 2147483647 h 383"/>
              <a:gd name="T54" fmla="*/ 2147483647 w 5219"/>
              <a:gd name="T55" fmla="*/ 2147483647 h 383"/>
              <a:gd name="T56" fmla="*/ 2147483647 w 5219"/>
              <a:gd name="T57" fmla="*/ 2147483647 h 383"/>
              <a:gd name="T58" fmla="*/ 2147483647 w 5219"/>
              <a:gd name="T59" fmla="*/ 2147483647 h 383"/>
              <a:gd name="T60" fmla="*/ 2147483647 w 5219"/>
              <a:gd name="T61" fmla="*/ 2147483647 h 383"/>
              <a:gd name="T62" fmla="*/ 2147483647 w 5219"/>
              <a:gd name="T63" fmla="*/ 2147483647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9"/>
              <a:gd name="T97" fmla="*/ 0 h 383"/>
              <a:gd name="T98" fmla="*/ 5219 w 5219"/>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9" h="383">
                <a:moveTo>
                  <a:pt x="0" y="197"/>
                </a:moveTo>
                <a:cubicBezTo>
                  <a:pt x="42" y="153"/>
                  <a:pt x="85" y="109"/>
                  <a:pt x="131" y="78"/>
                </a:cubicBezTo>
                <a:cubicBezTo>
                  <a:pt x="176" y="46"/>
                  <a:pt x="223" y="6"/>
                  <a:pt x="275" y="10"/>
                </a:cubicBezTo>
                <a:cubicBezTo>
                  <a:pt x="327" y="13"/>
                  <a:pt x="386" y="52"/>
                  <a:pt x="444" y="97"/>
                </a:cubicBezTo>
                <a:cubicBezTo>
                  <a:pt x="501" y="141"/>
                  <a:pt x="562" y="232"/>
                  <a:pt x="619" y="278"/>
                </a:cubicBezTo>
                <a:cubicBezTo>
                  <a:pt x="675" y="323"/>
                  <a:pt x="722" y="373"/>
                  <a:pt x="781" y="372"/>
                </a:cubicBezTo>
                <a:cubicBezTo>
                  <a:pt x="839" y="371"/>
                  <a:pt x="907" y="318"/>
                  <a:pt x="969" y="272"/>
                </a:cubicBezTo>
                <a:cubicBezTo>
                  <a:pt x="1030" y="225"/>
                  <a:pt x="1091" y="134"/>
                  <a:pt x="1150" y="91"/>
                </a:cubicBezTo>
                <a:cubicBezTo>
                  <a:pt x="1208" y="47"/>
                  <a:pt x="1256" y="0"/>
                  <a:pt x="1319" y="10"/>
                </a:cubicBezTo>
                <a:cubicBezTo>
                  <a:pt x="1381" y="19"/>
                  <a:pt x="1473" y="103"/>
                  <a:pt x="1525" y="147"/>
                </a:cubicBezTo>
                <a:cubicBezTo>
                  <a:pt x="1577" y="190"/>
                  <a:pt x="1580" y="234"/>
                  <a:pt x="1631" y="272"/>
                </a:cubicBezTo>
                <a:cubicBezTo>
                  <a:pt x="1681" y="309"/>
                  <a:pt x="1765" y="367"/>
                  <a:pt x="1825" y="372"/>
                </a:cubicBezTo>
                <a:cubicBezTo>
                  <a:pt x="1884" y="376"/>
                  <a:pt x="1933" y="335"/>
                  <a:pt x="1987" y="297"/>
                </a:cubicBezTo>
                <a:cubicBezTo>
                  <a:pt x="2040" y="258"/>
                  <a:pt x="2084" y="190"/>
                  <a:pt x="2144" y="143"/>
                </a:cubicBezTo>
                <a:cubicBezTo>
                  <a:pt x="2203" y="95"/>
                  <a:pt x="2280" y="16"/>
                  <a:pt x="2344" y="10"/>
                </a:cubicBezTo>
                <a:cubicBezTo>
                  <a:pt x="2407" y="3"/>
                  <a:pt x="2472" y="63"/>
                  <a:pt x="2525" y="103"/>
                </a:cubicBezTo>
                <a:cubicBezTo>
                  <a:pt x="2577" y="142"/>
                  <a:pt x="2604" y="202"/>
                  <a:pt x="2662" y="247"/>
                </a:cubicBezTo>
                <a:cubicBezTo>
                  <a:pt x="2719" y="291"/>
                  <a:pt x="2809" y="360"/>
                  <a:pt x="2869" y="372"/>
                </a:cubicBezTo>
                <a:cubicBezTo>
                  <a:pt x="2928" y="383"/>
                  <a:pt x="2963" y="356"/>
                  <a:pt x="3019" y="316"/>
                </a:cubicBezTo>
                <a:cubicBezTo>
                  <a:pt x="3074" y="275"/>
                  <a:pt x="3139" y="178"/>
                  <a:pt x="3200" y="128"/>
                </a:cubicBezTo>
                <a:cubicBezTo>
                  <a:pt x="3260" y="78"/>
                  <a:pt x="3321" y="24"/>
                  <a:pt x="3381" y="16"/>
                </a:cubicBezTo>
                <a:cubicBezTo>
                  <a:pt x="3440" y="7"/>
                  <a:pt x="3503" y="39"/>
                  <a:pt x="3556" y="78"/>
                </a:cubicBezTo>
                <a:cubicBezTo>
                  <a:pt x="3608" y="116"/>
                  <a:pt x="3635" y="198"/>
                  <a:pt x="3694" y="247"/>
                </a:cubicBezTo>
                <a:cubicBezTo>
                  <a:pt x="3752" y="295"/>
                  <a:pt x="3839" y="366"/>
                  <a:pt x="3906" y="372"/>
                </a:cubicBezTo>
                <a:cubicBezTo>
                  <a:pt x="3972" y="377"/>
                  <a:pt x="4040" y="318"/>
                  <a:pt x="4094" y="278"/>
                </a:cubicBezTo>
                <a:cubicBezTo>
                  <a:pt x="4147" y="237"/>
                  <a:pt x="4173" y="171"/>
                  <a:pt x="4225" y="128"/>
                </a:cubicBezTo>
                <a:cubicBezTo>
                  <a:pt x="4277" y="84"/>
                  <a:pt x="4343" y="21"/>
                  <a:pt x="4406" y="16"/>
                </a:cubicBezTo>
                <a:cubicBezTo>
                  <a:pt x="4468" y="10"/>
                  <a:pt x="4540" y="54"/>
                  <a:pt x="4600" y="97"/>
                </a:cubicBezTo>
                <a:cubicBezTo>
                  <a:pt x="4659" y="139"/>
                  <a:pt x="4705" y="226"/>
                  <a:pt x="4762" y="272"/>
                </a:cubicBezTo>
                <a:cubicBezTo>
                  <a:pt x="4818" y="317"/>
                  <a:pt x="4880" y="364"/>
                  <a:pt x="4937" y="372"/>
                </a:cubicBezTo>
                <a:cubicBezTo>
                  <a:pt x="4993" y="379"/>
                  <a:pt x="5053" y="347"/>
                  <a:pt x="5100" y="316"/>
                </a:cubicBezTo>
                <a:cubicBezTo>
                  <a:pt x="5147" y="284"/>
                  <a:pt x="5194" y="212"/>
                  <a:pt x="5219" y="185"/>
                </a:cubicBezTo>
              </a:path>
            </a:pathLst>
          </a:custGeom>
          <a:noFill/>
          <a:ln w="190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43" name="Freeform 123"/>
          <p:cNvSpPr>
            <a:spLocks/>
          </p:cNvSpPr>
          <p:nvPr/>
        </p:nvSpPr>
        <p:spPr bwMode="auto">
          <a:xfrm>
            <a:off x="3919538" y="2595563"/>
            <a:ext cx="4148137" cy="93662"/>
          </a:xfrm>
          <a:custGeom>
            <a:avLst/>
            <a:gdLst>
              <a:gd name="T0" fmla="*/ 0 w 5219"/>
              <a:gd name="T1" fmla="*/ 2147483647 h 383"/>
              <a:gd name="T2" fmla="*/ 2147483647 w 5219"/>
              <a:gd name="T3" fmla="*/ 2147483647 h 383"/>
              <a:gd name="T4" fmla="*/ 2147483647 w 5219"/>
              <a:gd name="T5" fmla="*/ 2147483647 h 383"/>
              <a:gd name="T6" fmla="*/ 2147483647 w 5219"/>
              <a:gd name="T7" fmla="*/ 2147483647 h 383"/>
              <a:gd name="T8" fmla="*/ 2147483647 w 5219"/>
              <a:gd name="T9" fmla="*/ 2147483647 h 383"/>
              <a:gd name="T10" fmla="*/ 2147483647 w 5219"/>
              <a:gd name="T11" fmla="*/ 2147483647 h 383"/>
              <a:gd name="T12" fmla="*/ 2147483647 w 5219"/>
              <a:gd name="T13" fmla="*/ 2147483647 h 383"/>
              <a:gd name="T14" fmla="*/ 2147483647 w 5219"/>
              <a:gd name="T15" fmla="*/ 2147483647 h 383"/>
              <a:gd name="T16" fmla="*/ 2147483647 w 5219"/>
              <a:gd name="T17" fmla="*/ 2147483647 h 383"/>
              <a:gd name="T18" fmla="*/ 2147483647 w 5219"/>
              <a:gd name="T19" fmla="*/ 2147483647 h 383"/>
              <a:gd name="T20" fmla="*/ 2147483647 w 5219"/>
              <a:gd name="T21" fmla="*/ 2147483647 h 383"/>
              <a:gd name="T22" fmla="*/ 2147483647 w 5219"/>
              <a:gd name="T23" fmla="*/ 2147483647 h 383"/>
              <a:gd name="T24" fmla="*/ 2147483647 w 5219"/>
              <a:gd name="T25" fmla="*/ 2147483647 h 383"/>
              <a:gd name="T26" fmla="*/ 2147483647 w 5219"/>
              <a:gd name="T27" fmla="*/ 2147483647 h 383"/>
              <a:gd name="T28" fmla="*/ 2147483647 w 5219"/>
              <a:gd name="T29" fmla="*/ 2147483647 h 383"/>
              <a:gd name="T30" fmla="*/ 2147483647 w 5219"/>
              <a:gd name="T31" fmla="*/ 2147483647 h 383"/>
              <a:gd name="T32" fmla="*/ 2147483647 w 5219"/>
              <a:gd name="T33" fmla="*/ 2147483647 h 383"/>
              <a:gd name="T34" fmla="*/ 2147483647 w 5219"/>
              <a:gd name="T35" fmla="*/ 2147483647 h 383"/>
              <a:gd name="T36" fmla="*/ 2147483647 w 5219"/>
              <a:gd name="T37" fmla="*/ 2147483647 h 383"/>
              <a:gd name="T38" fmla="*/ 2147483647 w 5219"/>
              <a:gd name="T39" fmla="*/ 2147483647 h 383"/>
              <a:gd name="T40" fmla="*/ 2147483647 w 5219"/>
              <a:gd name="T41" fmla="*/ 2147483647 h 383"/>
              <a:gd name="T42" fmla="*/ 2147483647 w 5219"/>
              <a:gd name="T43" fmla="*/ 2147483647 h 383"/>
              <a:gd name="T44" fmla="*/ 2147483647 w 5219"/>
              <a:gd name="T45" fmla="*/ 2147483647 h 383"/>
              <a:gd name="T46" fmla="*/ 2147483647 w 5219"/>
              <a:gd name="T47" fmla="*/ 2147483647 h 383"/>
              <a:gd name="T48" fmla="*/ 2147483647 w 5219"/>
              <a:gd name="T49" fmla="*/ 2147483647 h 383"/>
              <a:gd name="T50" fmla="*/ 2147483647 w 5219"/>
              <a:gd name="T51" fmla="*/ 2147483647 h 383"/>
              <a:gd name="T52" fmla="*/ 2147483647 w 5219"/>
              <a:gd name="T53" fmla="*/ 2147483647 h 383"/>
              <a:gd name="T54" fmla="*/ 2147483647 w 5219"/>
              <a:gd name="T55" fmla="*/ 2147483647 h 383"/>
              <a:gd name="T56" fmla="*/ 2147483647 w 5219"/>
              <a:gd name="T57" fmla="*/ 2147483647 h 383"/>
              <a:gd name="T58" fmla="*/ 2147483647 w 5219"/>
              <a:gd name="T59" fmla="*/ 2147483647 h 383"/>
              <a:gd name="T60" fmla="*/ 2147483647 w 5219"/>
              <a:gd name="T61" fmla="*/ 2147483647 h 383"/>
              <a:gd name="T62" fmla="*/ 2147483647 w 5219"/>
              <a:gd name="T63" fmla="*/ 2147483647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9"/>
              <a:gd name="T97" fmla="*/ 0 h 383"/>
              <a:gd name="T98" fmla="*/ 5219 w 5219"/>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9" h="383">
                <a:moveTo>
                  <a:pt x="0" y="197"/>
                </a:moveTo>
                <a:cubicBezTo>
                  <a:pt x="42" y="153"/>
                  <a:pt x="85" y="109"/>
                  <a:pt x="131" y="78"/>
                </a:cubicBezTo>
                <a:cubicBezTo>
                  <a:pt x="176" y="46"/>
                  <a:pt x="223" y="6"/>
                  <a:pt x="275" y="10"/>
                </a:cubicBezTo>
                <a:cubicBezTo>
                  <a:pt x="327" y="13"/>
                  <a:pt x="386" y="52"/>
                  <a:pt x="444" y="97"/>
                </a:cubicBezTo>
                <a:cubicBezTo>
                  <a:pt x="501" y="141"/>
                  <a:pt x="562" y="232"/>
                  <a:pt x="619" y="278"/>
                </a:cubicBezTo>
                <a:cubicBezTo>
                  <a:pt x="675" y="323"/>
                  <a:pt x="722" y="373"/>
                  <a:pt x="781" y="372"/>
                </a:cubicBezTo>
                <a:cubicBezTo>
                  <a:pt x="839" y="371"/>
                  <a:pt x="907" y="318"/>
                  <a:pt x="969" y="272"/>
                </a:cubicBezTo>
                <a:cubicBezTo>
                  <a:pt x="1030" y="225"/>
                  <a:pt x="1091" y="134"/>
                  <a:pt x="1150" y="91"/>
                </a:cubicBezTo>
                <a:cubicBezTo>
                  <a:pt x="1208" y="47"/>
                  <a:pt x="1256" y="0"/>
                  <a:pt x="1319" y="10"/>
                </a:cubicBezTo>
                <a:cubicBezTo>
                  <a:pt x="1381" y="19"/>
                  <a:pt x="1473" y="103"/>
                  <a:pt x="1525" y="147"/>
                </a:cubicBezTo>
                <a:cubicBezTo>
                  <a:pt x="1577" y="190"/>
                  <a:pt x="1580" y="234"/>
                  <a:pt x="1631" y="272"/>
                </a:cubicBezTo>
                <a:cubicBezTo>
                  <a:pt x="1681" y="309"/>
                  <a:pt x="1765" y="367"/>
                  <a:pt x="1825" y="372"/>
                </a:cubicBezTo>
                <a:cubicBezTo>
                  <a:pt x="1884" y="376"/>
                  <a:pt x="1933" y="335"/>
                  <a:pt x="1987" y="297"/>
                </a:cubicBezTo>
                <a:cubicBezTo>
                  <a:pt x="2040" y="258"/>
                  <a:pt x="2084" y="190"/>
                  <a:pt x="2144" y="143"/>
                </a:cubicBezTo>
                <a:cubicBezTo>
                  <a:pt x="2203" y="95"/>
                  <a:pt x="2280" y="16"/>
                  <a:pt x="2344" y="10"/>
                </a:cubicBezTo>
                <a:cubicBezTo>
                  <a:pt x="2407" y="3"/>
                  <a:pt x="2472" y="63"/>
                  <a:pt x="2525" y="103"/>
                </a:cubicBezTo>
                <a:cubicBezTo>
                  <a:pt x="2577" y="142"/>
                  <a:pt x="2604" y="202"/>
                  <a:pt x="2662" y="247"/>
                </a:cubicBezTo>
                <a:cubicBezTo>
                  <a:pt x="2719" y="291"/>
                  <a:pt x="2809" y="360"/>
                  <a:pt x="2869" y="372"/>
                </a:cubicBezTo>
                <a:cubicBezTo>
                  <a:pt x="2928" y="383"/>
                  <a:pt x="2963" y="356"/>
                  <a:pt x="3019" y="316"/>
                </a:cubicBezTo>
                <a:cubicBezTo>
                  <a:pt x="3074" y="275"/>
                  <a:pt x="3139" y="178"/>
                  <a:pt x="3200" y="128"/>
                </a:cubicBezTo>
                <a:cubicBezTo>
                  <a:pt x="3260" y="78"/>
                  <a:pt x="3321" y="24"/>
                  <a:pt x="3381" y="16"/>
                </a:cubicBezTo>
                <a:cubicBezTo>
                  <a:pt x="3440" y="7"/>
                  <a:pt x="3503" y="39"/>
                  <a:pt x="3556" y="78"/>
                </a:cubicBezTo>
                <a:cubicBezTo>
                  <a:pt x="3608" y="116"/>
                  <a:pt x="3635" y="198"/>
                  <a:pt x="3694" y="247"/>
                </a:cubicBezTo>
                <a:cubicBezTo>
                  <a:pt x="3752" y="295"/>
                  <a:pt x="3839" y="366"/>
                  <a:pt x="3906" y="372"/>
                </a:cubicBezTo>
                <a:cubicBezTo>
                  <a:pt x="3972" y="377"/>
                  <a:pt x="4040" y="318"/>
                  <a:pt x="4094" y="278"/>
                </a:cubicBezTo>
                <a:cubicBezTo>
                  <a:pt x="4147" y="237"/>
                  <a:pt x="4173" y="171"/>
                  <a:pt x="4225" y="128"/>
                </a:cubicBezTo>
                <a:cubicBezTo>
                  <a:pt x="4277" y="84"/>
                  <a:pt x="4343" y="21"/>
                  <a:pt x="4406" y="16"/>
                </a:cubicBezTo>
                <a:cubicBezTo>
                  <a:pt x="4468" y="10"/>
                  <a:pt x="4540" y="54"/>
                  <a:pt x="4600" y="97"/>
                </a:cubicBezTo>
                <a:cubicBezTo>
                  <a:pt x="4659" y="139"/>
                  <a:pt x="4705" y="226"/>
                  <a:pt x="4762" y="272"/>
                </a:cubicBezTo>
                <a:cubicBezTo>
                  <a:pt x="4818" y="317"/>
                  <a:pt x="4880" y="364"/>
                  <a:pt x="4937" y="372"/>
                </a:cubicBezTo>
                <a:cubicBezTo>
                  <a:pt x="4993" y="379"/>
                  <a:pt x="5053" y="347"/>
                  <a:pt x="5100" y="316"/>
                </a:cubicBezTo>
                <a:cubicBezTo>
                  <a:pt x="5147" y="284"/>
                  <a:pt x="5194" y="212"/>
                  <a:pt x="5219" y="185"/>
                </a:cubicBez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44" name="Rectangle 124"/>
          <p:cNvSpPr>
            <a:spLocks noChangeArrowheads="1"/>
          </p:cNvSpPr>
          <p:nvPr/>
        </p:nvSpPr>
        <p:spPr bwMode="auto">
          <a:xfrm>
            <a:off x="3122613" y="2103438"/>
            <a:ext cx="852487" cy="544512"/>
          </a:xfrm>
          <a:prstGeom prst="rect">
            <a:avLst/>
          </a:prstGeom>
          <a:gradFill rotWithShape="0">
            <a:gsLst>
              <a:gs pos="0">
                <a:srgbClr val="3366FF"/>
              </a:gs>
              <a:gs pos="25000">
                <a:srgbClr val="01A78F"/>
              </a:gs>
              <a:gs pos="50000">
                <a:srgbClr val="FFFF00"/>
              </a:gs>
              <a:gs pos="75000">
                <a:srgbClr val="FF6633"/>
              </a:gs>
              <a:gs pos="100000">
                <a:srgbClr val="FF339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grpSp>
        <p:nvGrpSpPr>
          <p:cNvPr id="29745" name="Group 125"/>
          <p:cNvGrpSpPr>
            <a:grpSpLocks/>
          </p:cNvGrpSpPr>
          <p:nvPr/>
        </p:nvGrpSpPr>
        <p:grpSpPr bwMode="auto">
          <a:xfrm>
            <a:off x="2679872" y="1956594"/>
            <a:ext cx="830580" cy="838200"/>
            <a:chOff x="5042" y="47"/>
            <a:chExt cx="654" cy="660"/>
          </a:xfrm>
        </p:grpSpPr>
        <p:sp>
          <p:nvSpPr>
            <p:cNvPr id="29746" name="Freeform 126"/>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p>
              <a:endParaRPr lang="en-US"/>
            </a:p>
          </p:txBody>
        </p:sp>
        <p:sp>
          <p:nvSpPr>
            <p:cNvPr id="29747" name="Freeform 127"/>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p>
              <a:endParaRPr lang="en-US"/>
            </a:p>
          </p:txBody>
        </p:sp>
        <p:sp>
          <p:nvSpPr>
            <p:cNvPr id="29748" name="Freeform 128"/>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p>
              <a:endParaRPr lang="en-US"/>
            </a:p>
          </p:txBody>
        </p:sp>
        <p:sp>
          <p:nvSpPr>
            <p:cNvPr id="29749" name="Freeform 129"/>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p>
              <a:endParaRPr lang="en-US"/>
            </a:p>
          </p:txBody>
        </p:sp>
        <p:sp>
          <p:nvSpPr>
            <p:cNvPr id="29750" name="Freeform 130"/>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p>
              <a:endParaRPr lang="en-US"/>
            </a:p>
          </p:txBody>
        </p:sp>
        <p:sp>
          <p:nvSpPr>
            <p:cNvPr id="29751" name="Oval 131"/>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p>
              <a:pPr eaLnBrk="0" hangingPunct="0"/>
              <a:endParaRPr lang="en-US"/>
            </a:p>
          </p:txBody>
        </p:sp>
      </p:gr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37</a:t>
            </a:fld>
            <a:endParaRPr lang="en-US" dirty="0"/>
          </a:p>
        </p:txBody>
      </p:sp>
      <p:pic>
        <p:nvPicPr>
          <p:cNvPr id="3" name="Picture 2">
            <a:extLst>
              <a:ext uri="{FF2B5EF4-FFF2-40B4-BE49-F238E27FC236}">
                <a16:creationId xmlns:a16="http://schemas.microsoft.com/office/drawing/2014/main" id="{6C61DCAA-3C4A-4FB3-8F87-08DE02845D12}"/>
              </a:ext>
            </a:extLst>
          </p:cNvPr>
          <p:cNvPicPr>
            <a:picLocks noChangeAspect="1"/>
          </p:cNvPicPr>
          <p:nvPr/>
        </p:nvPicPr>
        <p:blipFill>
          <a:blip r:embed="rId3"/>
          <a:stretch>
            <a:fillRect/>
          </a:stretch>
        </p:blipFill>
        <p:spPr>
          <a:xfrm>
            <a:off x="521337" y="4658797"/>
            <a:ext cx="2899044" cy="198314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lstStyle/>
          <a:p>
            <a:r>
              <a:rPr lang="en-US" sz="2800" dirty="0">
                <a:solidFill>
                  <a:srgbClr val="008100"/>
                </a:solidFill>
                <a:latin typeface="Helvetica" charset="0"/>
              </a:rPr>
              <a:t>Record laboratory thin film PV cell efficiencies</a:t>
            </a:r>
            <a:endParaRPr lang="en-US" sz="2800" dirty="0"/>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38</a:t>
            </a:fld>
            <a:endParaRPr lang="en-US" dirty="0"/>
          </a:p>
        </p:txBody>
      </p:sp>
      <p:pic>
        <p:nvPicPr>
          <p:cNvPr id="5" name="Picture 4" descr="A picture containing text, map&#10;&#10;Description generated with very high confidence">
            <a:extLst>
              <a:ext uri="{FF2B5EF4-FFF2-40B4-BE49-F238E27FC236}">
                <a16:creationId xmlns:a16="http://schemas.microsoft.com/office/drawing/2014/main" id="{8F989EEB-1820-45DB-872B-5E76E9437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51706"/>
            <a:ext cx="8839201" cy="4895619"/>
          </a:xfrm>
          <a:prstGeom prst="rect">
            <a:avLst/>
          </a:prstGeom>
        </p:spPr>
      </p:pic>
      <p:sp>
        <p:nvSpPr>
          <p:cNvPr id="6" name="Rectangle 5">
            <a:extLst>
              <a:ext uri="{FF2B5EF4-FFF2-40B4-BE49-F238E27FC236}">
                <a16:creationId xmlns:a16="http://schemas.microsoft.com/office/drawing/2014/main" id="{4E01EC2A-31D8-43CB-A264-BE14EE6F80BF}"/>
              </a:ext>
            </a:extLst>
          </p:cNvPr>
          <p:cNvSpPr/>
          <p:nvPr/>
        </p:nvSpPr>
        <p:spPr>
          <a:xfrm>
            <a:off x="838200" y="6260627"/>
            <a:ext cx="7086600" cy="824841"/>
          </a:xfrm>
          <a:prstGeom prst="rect">
            <a:avLst/>
          </a:prstGeom>
        </p:spPr>
        <p:txBody>
          <a:bodyPr wrap="square">
            <a:spAutoFit/>
          </a:bodyPr>
          <a:lstStyle/>
          <a:p>
            <a:r>
              <a:rPr lang="en-US" sz="1400" dirty="0">
                <a:latin typeface="Arial" panose="020B0604020202020204" pitchFamily="34" charset="0"/>
              </a:rPr>
              <a:t>Courtesy of the National Renewable Energy Laboratory, Golden, CO.</a:t>
            </a:r>
          </a:p>
          <a:p>
            <a:r>
              <a:rPr lang="en-US" sz="1400" dirty="0">
                <a:latin typeface="Arial" panose="020B0604020202020204" pitchFamily="34" charset="0"/>
                <a:hlinkClick r:id="rId4"/>
              </a:rPr>
              <a:t>https://www.nrel.gov/pv/assets/images/efficiency-chart.png</a:t>
            </a:r>
            <a:r>
              <a:rPr lang="en-US" sz="1400" dirty="0">
                <a:latin typeface="Arial" panose="020B0604020202020204" pitchFamily="34" charset="0"/>
              </a:rPr>
              <a:t>  accessed 9 Feb 18</a:t>
            </a:r>
          </a:p>
          <a:p>
            <a:endParaRPr lang="en-US" sz="1400" dirty="0">
              <a:effectLst/>
              <a:latin typeface="Arial" panose="020B0604020202020204" pitchFamily="34" charset="0"/>
            </a:endParaRPr>
          </a:p>
        </p:txBody>
      </p:sp>
    </p:spTree>
    <p:extLst>
      <p:ext uri="{BB962C8B-B14F-4D97-AF65-F5344CB8AC3E}">
        <p14:creationId xmlns:p14="http://schemas.microsoft.com/office/powerpoint/2010/main" val="324252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Photovoltaics (PV)</a:t>
            </a:r>
          </a:p>
        </p:txBody>
      </p:sp>
      <p:sp>
        <p:nvSpPr>
          <p:cNvPr id="12291" name="Content Placeholder 2"/>
          <p:cNvSpPr>
            <a:spLocks noGrp="1"/>
          </p:cNvSpPr>
          <p:nvPr>
            <p:ph idx="1"/>
          </p:nvPr>
        </p:nvSpPr>
        <p:spPr>
          <a:xfrm>
            <a:off x="-152400" y="1219200"/>
            <a:ext cx="8001000" cy="3505200"/>
          </a:xfrm>
        </p:spPr>
        <p:txBody>
          <a:bodyPr/>
          <a:lstStyle/>
          <a:p>
            <a:pPr eaLnBrk="1" hangingPunct="1">
              <a:buFontTx/>
              <a:buNone/>
            </a:pPr>
            <a:r>
              <a:rPr lang="en-US" sz="2400" b="1" dirty="0"/>
              <a:t>	Photovoltaic definition</a:t>
            </a:r>
            <a:r>
              <a:rPr lang="en-US" sz="2400" dirty="0"/>
              <a:t>- a material or device that is capable of converting the energy contained in photons of light into an electrical voltage and current</a:t>
            </a:r>
          </a:p>
        </p:txBody>
      </p:sp>
      <p:sp>
        <p:nvSpPr>
          <p:cNvPr id="12292" name="TextBox 4"/>
          <p:cNvSpPr txBox="1">
            <a:spLocks noChangeArrowheads="1"/>
          </p:cNvSpPr>
          <p:nvPr/>
        </p:nvSpPr>
        <p:spPr bwMode="auto">
          <a:xfrm>
            <a:off x="2954078" y="5416589"/>
            <a:ext cx="2514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eaLnBrk="1" hangingPunct="1"/>
            <a:r>
              <a:rPr lang="en-US" sz="2200" dirty="0">
                <a:solidFill>
                  <a:schemeClr val="tx2"/>
                </a:solidFill>
              </a:rPr>
              <a:t>PV serving village health center, West Bengal, India</a:t>
            </a:r>
          </a:p>
        </p:txBody>
      </p:sp>
      <p:sp>
        <p:nvSpPr>
          <p:cNvPr id="12293" name="TextBox 9"/>
          <p:cNvSpPr txBox="1">
            <a:spLocks noChangeArrowheads="1"/>
          </p:cNvSpPr>
          <p:nvPr/>
        </p:nvSpPr>
        <p:spPr bwMode="auto">
          <a:xfrm>
            <a:off x="-9525" y="6543675"/>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1800" dirty="0"/>
              <a:t>http://www1.eere.energy.gov/solar/pv_use.html</a:t>
            </a:r>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16375"/>
            <a:ext cx="2667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7"/>
          <p:cNvSpPr txBox="1">
            <a:spLocks noChangeArrowheads="1"/>
          </p:cNvSpPr>
          <p:nvPr/>
        </p:nvSpPr>
        <p:spPr bwMode="auto">
          <a:xfrm>
            <a:off x="45920" y="2469683"/>
            <a:ext cx="1857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eaLnBrk="1" hangingPunct="1"/>
            <a:r>
              <a:rPr lang="en-US" sz="2200" dirty="0">
                <a:solidFill>
                  <a:schemeClr val="tx2"/>
                </a:solidFill>
              </a:rPr>
              <a:t>"Sojourner" exploring Mars, 1997</a:t>
            </a:r>
          </a:p>
        </p:txBody>
      </p:sp>
      <p:pic>
        <p:nvPicPr>
          <p:cNvPr id="12296" name="Picture 8" descr="solarHou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5752" y="3775095"/>
            <a:ext cx="367532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590800"/>
            <a:ext cx="30448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9"/>
          <p:cNvSpPr txBox="1">
            <a:spLocks noChangeArrowheads="1"/>
          </p:cNvSpPr>
          <p:nvPr/>
        </p:nvSpPr>
        <p:spPr bwMode="auto">
          <a:xfrm>
            <a:off x="5335588" y="2392859"/>
            <a:ext cx="388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200" dirty="0">
                <a:solidFill>
                  <a:schemeClr val="tx2"/>
                </a:solidFill>
              </a:rPr>
              <a:t>UIUC Solar </a:t>
            </a:r>
            <a:r>
              <a:rPr lang="en-US" sz="2200" dirty="0" err="1">
                <a:solidFill>
                  <a:schemeClr val="tx2"/>
                </a:solidFill>
              </a:rPr>
              <a:t>Decathalon</a:t>
            </a:r>
            <a:r>
              <a:rPr lang="en-US" sz="2200" dirty="0">
                <a:solidFill>
                  <a:schemeClr val="tx2"/>
                </a:solidFill>
              </a:rPr>
              <a:t> House – 2</a:t>
            </a:r>
            <a:r>
              <a:rPr lang="en-US" sz="2200" baseline="30000" dirty="0">
                <a:solidFill>
                  <a:schemeClr val="tx2"/>
                </a:solidFill>
              </a:rPr>
              <a:t>nd</a:t>
            </a:r>
            <a:r>
              <a:rPr lang="en-US" sz="2200" dirty="0">
                <a:solidFill>
                  <a:schemeClr val="tx2"/>
                </a:solidFill>
              </a:rPr>
              <a:t> place overall in 2009</a:t>
            </a:r>
          </a:p>
        </p:txBody>
      </p:sp>
      <p:sp>
        <p:nvSpPr>
          <p:cNvPr id="12299" name="TextBox 9"/>
          <p:cNvSpPr txBox="1">
            <a:spLocks noChangeArrowheads="1"/>
          </p:cNvSpPr>
          <p:nvPr/>
        </p:nvSpPr>
        <p:spPr bwMode="auto">
          <a:xfrm>
            <a:off x="4529138" y="6335713"/>
            <a:ext cx="507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1800">
                <a:solidFill>
                  <a:schemeClr val="bg1"/>
                </a:solidFill>
              </a:rPr>
              <a:t>http://www.solardecathlon.uiuc.edu/gallery.html#</a:t>
            </a:r>
          </a:p>
        </p:txBody>
      </p:sp>
      <p:sp>
        <p:nvSpPr>
          <p:cNvPr id="12300" name="AutoShape 16"/>
          <p:cNvSpPr>
            <a:spLocks noChangeArrowheads="1"/>
          </p:cNvSpPr>
          <p:nvPr/>
        </p:nvSpPr>
        <p:spPr bwMode="auto">
          <a:xfrm rot="-5400000">
            <a:off x="3925391" y="4742099"/>
            <a:ext cx="856136" cy="515938"/>
          </a:xfrm>
          <a:prstGeom prst="rightArrow">
            <a:avLst>
              <a:gd name="adj1" fmla="val 50000"/>
              <a:gd name="adj2" fmla="val 57231"/>
            </a:avLst>
          </a:prstGeom>
          <a:solidFill>
            <a:srgbClr val="CC0000"/>
          </a:solidFill>
          <a:ln w="12700">
            <a:solidFill>
              <a:schemeClr val="tx1"/>
            </a:solidFill>
            <a:miter lim="800000"/>
            <a:headEnd/>
            <a:tailEnd/>
          </a:ln>
        </p:spPr>
        <p:txBody>
          <a:bodyPr wrap="none" anchor="ctr"/>
          <a:lstStyle/>
          <a:p>
            <a:pPr eaLnBrk="0" hangingPunct="0"/>
            <a:endParaRPr lang="en-US"/>
          </a:p>
        </p:txBody>
      </p:sp>
      <p:sp>
        <p:nvSpPr>
          <p:cNvPr id="12301" name="AutoShape 16"/>
          <p:cNvSpPr>
            <a:spLocks noChangeArrowheads="1"/>
          </p:cNvSpPr>
          <p:nvPr/>
        </p:nvSpPr>
        <p:spPr bwMode="auto">
          <a:xfrm rot="5400000">
            <a:off x="7067428" y="3319710"/>
            <a:ext cx="769441" cy="515938"/>
          </a:xfrm>
          <a:prstGeom prst="rightArrow">
            <a:avLst>
              <a:gd name="adj1" fmla="val 50000"/>
              <a:gd name="adj2" fmla="val 57231"/>
            </a:avLst>
          </a:prstGeom>
          <a:solidFill>
            <a:srgbClr val="CC0000"/>
          </a:solidFill>
          <a:ln w="12700">
            <a:solidFill>
              <a:schemeClr val="tx1"/>
            </a:solidFill>
            <a:miter lim="800000"/>
            <a:headEnd/>
            <a:tailEnd/>
          </a:ln>
        </p:spPr>
        <p:txBody>
          <a:bodyPr wrap="none" anchor="ctr"/>
          <a:lstStyle/>
          <a:p>
            <a:pPr eaLnBrk="0" hangingPunct="0"/>
            <a:endParaRPr lang="en-US"/>
          </a:p>
        </p:txBody>
      </p:sp>
      <p:sp>
        <p:nvSpPr>
          <p:cNvPr id="12302" name="AutoShape 16"/>
          <p:cNvSpPr>
            <a:spLocks noChangeArrowheads="1"/>
          </p:cNvSpPr>
          <p:nvPr/>
        </p:nvSpPr>
        <p:spPr bwMode="auto">
          <a:xfrm rot="5032830">
            <a:off x="618405" y="3736983"/>
            <a:ext cx="745615" cy="515937"/>
          </a:xfrm>
          <a:prstGeom prst="rightArrow">
            <a:avLst>
              <a:gd name="adj1" fmla="val 50000"/>
              <a:gd name="adj2" fmla="val 57231"/>
            </a:avLst>
          </a:prstGeom>
          <a:solidFill>
            <a:srgbClr val="CC0000"/>
          </a:solidFill>
          <a:ln w="12700">
            <a:solidFill>
              <a:schemeClr val="tx1"/>
            </a:solidFill>
            <a:miter lim="800000"/>
            <a:headEnd/>
            <a:tailEnd/>
          </a:ln>
        </p:spPr>
        <p:txBody>
          <a:bodyPr wrap="none" anchor="ctr"/>
          <a:lstStyle/>
          <a:p>
            <a:pPr eaLnBrk="0" hangingPunct="0"/>
            <a:endParaRPr lang="en-US"/>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a:t>
            </a:fld>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PV can be Quite Intermittent </a:t>
            </a:r>
            <a:br>
              <a:rPr lang="en-US" dirty="0"/>
            </a:br>
            <a:r>
              <a:rPr lang="en-US" dirty="0"/>
              <a:t>Because of Clouds</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39</a:t>
            </a:fld>
            <a:endParaRPr lang="en-US" dirty="0"/>
          </a:p>
        </p:txBody>
      </p:sp>
      <p:pic>
        <p:nvPicPr>
          <p:cNvPr id="114690" name="Picture 2" descr="http://www.megawattsf.com/images/CEIC_08_04_sp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 y="1600200"/>
            <a:ext cx="6820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69124" y="6183822"/>
            <a:ext cx="7002200" cy="338554"/>
          </a:xfrm>
          <a:prstGeom prst="rect">
            <a:avLst/>
          </a:prstGeom>
        </p:spPr>
        <p:txBody>
          <a:bodyPr wrap="square">
            <a:spAutoFit/>
          </a:bodyPr>
          <a:lstStyle/>
          <a:p>
            <a:r>
              <a:rPr lang="en-US" sz="1600" dirty="0"/>
              <a:t>Image: http://www.megawattsf.com/gridstorage/gridstorage.htm</a:t>
            </a:r>
          </a:p>
        </p:txBody>
      </p:sp>
      <p:sp>
        <p:nvSpPr>
          <p:cNvPr id="7" name="TextBox 6"/>
          <p:cNvSpPr txBox="1"/>
          <p:nvPr/>
        </p:nvSpPr>
        <p:spPr>
          <a:xfrm>
            <a:off x="6629400" y="1243631"/>
            <a:ext cx="2334293" cy="4401205"/>
          </a:xfrm>
          <a:prstGeom prst="rect">
            <a:avLst/>
          </a:prstGeom>
          <a:solidFill>
            <a:schemeClr val="accent1"/>
          </a:solidFill>
        </p:spPr>
        <p:txBody>
          <a:bodyPr wrap="none" rtlCol="0">
            <a:spAutoFit/>
          </a:bodyPr>
          <a:lstStyle/>
          <a:p>
            <a:r>
              <a:rPr lang="en-US" dirty="0"/>
              <a:t>Intermittency</a:t>
            </a:r>
            <a:br>
              <a:rPr lang="en-US" dirty="0"/>
            </a:br>
            <a:r>
              <a:rPr lang="en-US" dirty="0"/>
              <a:t>can be reduced</a:t>
            </a:r>
            <a:br>
              <a:rPr lang="en-US" dirty="0"/>
            </a:br>
            <a:r>
              <a:rPr lang="en-US" dirty="0"/>
              <a:t>some when</a:t>
            </a:r>
            <a:br>
              <a:rPr lang="en-US" dirty="0"/>
            </a:br>
            <a:r>
              <a:rPr lang="en-US" dirty="0"/>
              <a:t>PV is </a:t>
            </a:r>
            <a:br>
              <a:rPr lang="en-US" dirty="0"/>
            </a:br>
            <a:r>
              <a:rPr lang="en-US" dirty="0"/>
              <a:t>distributed</a:t>
            </a:r>
            <a:br>
              <a:rPr lang="en-US" dirty="0"/>
            </a:br>
            <a:r>
              <a:rPr lang="en-US" dirty="0"/>
              <a:t>over a larger </a:t>
            </a:r>
            <a:br>
              <a:rPr lang="en-US" dirty="0"/>
            </a:br>
            <a:r>
              <a:rPr lang="en-US" dirty="0"/>
              <a:t>region; key</a:t>
            </a:r>
            <a:br>
              <a:rPr lang="en-US" dirty="0"/>
            </a:br>
            <a:r>
              <a:rPr lang="en-US" dirty="0"/>
              <a:t>issue is </a:t>
            </a:r>
            <a:br>
              <a:rPr lang="en-US" dirty="0"/>
            </a:br>
            <a:r>
              <a:rPr lang="en-US" dirty="0"/>
              <a:t>correlation</a:t>
            </a:r>
            <a:br>
              <a:rPr lang="en-US" dirty="0"/>
            </a:br>
            <a:r>
              <a:rPr lang="en-US" dirty="0"/>
              <a:t>across an area </a:t>
            </a:r>
          </a:p>
        </p:txBody>
      </p:sp>
    </p:spTree>
    <p:extLst>
      <p:ext uri="{BB962C8B-B14F-4D97-AF65-F5344CB8AC3E}">
        <p14:creationId xmlns:p14="http://schemas.microsoft.com/office/powerpoint/2010/main" val="2463491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71454" y="246522"/>
            <a:ext cx="7924800" cy="609600"/>
          </a:xfrm>
        </p:spPr>
        <p:txBody>
          <a:bodyPr/>
          <a:lstStyle/>
          <a:p>
            <a:pPr eaLnBrk="1" hangingPunct="1"/>
            <a:r>
              <a:rPr lang="en-US" sz="2800" dirty="0"/>
              <a:t>Silicon Solar Cell Energy Conversion Limits</a:t>
            </a:r>
          </a:p>
        </p:txBody>
      </p:sp>
      <p:sp>
        <p:nvSpPr>
          <p:cNvPr id="21507" name="Content Placeholder 2"/>
          <p:cNvSpPr>
            <a:spLocks noGrp="1"/>
          </p:cNvSpPr>
          <p:nvPr>
            <p:ph idx="4294967295"/>
          </p:nvPr>
        </p:nvSpPr>
        <p:spPr>
          <a:xfrm>
            <a:off x="457200" y="4991100"/>
            <a:ext cx="8458200" cy="3733800"/>
          </a:xfrm>
        </p:spPr>
        <p:txBody>
          <a:bodyPr/>
          <a:lstStyle/>
          <a:p>
            <a:pPr marL="0" indent="0" eaLnBrk="1" hangingPunct="1">
              <a:buNone/>
            </a:pPr>
            <a:r>
              <a:rPr lang="en-US" sz="2000" dirty="0"/>
              <a:t>AMR 1.5, </a:t>
            </a:r>
            <a:r>
              <a:rPr lang="en-US" sz="2000" b="1" dirty="0">
                <a:solidFill>
                  <a:srgbClr val="C00000"/>
                </a:solidFill>
              </a:rPr>
              <a:t>Max</a:t>
            </a:r>
            <a:r>
              <a:rPr lang="en-US" sz="2000" dirty="0"/>
              <a:t> </a:t>
            </a:r>
            <a:r>
              <a:rPr lang="en-US" sz="2000" b="1" dirty="0">
                <a:solidFill>
                  <a:srgbClr val="0033CC"/>
                </a:solidFill>
              </a:rPr>
              <a:t>Si</a:t>
            </a:r>
            <a:r>
              <a:rPr lang="en-US" sz="2000" dirty="0"/>
              <a:t> PV </a:t>
            </a:r>
            <a:r>
              <a:rPr lang="en-US" sz="2000" b="1" dirty="0">
                <a:solidFill>
                  <a:srgbClr val="0033CC"/>
                </a:solidFill>
              </a:rPr>
              <a:t>incident energy </a:t>
            </a:r>
            <a:r>
              <a:rPr lang="en-US" sz="2000" dirty="0"/>
              <a:t>conversion to </a:t>
            </a:r>
            <a:r>
              <a:rPr lang="en-US" sz="2000" b="1" dirty="0">
                <a:solidFill>
                  <a:srgbClr val="009900"/>
                </a:solidFill>
                <a:effectLst>
                  <a:outerShdw blurRad="38100" dist="38100" dir="2700000" algn="tl">
                    <a:srgbClr val="000000">
                      <a:alpha val="43137"/>
                    </a:srgbClr>
                  </a:outerShdw>
                </a:effectLst>
              </a:rPr>
              <a:t>electrical energy </a:t>
            </a:r>
            <a:r>
              <a:rPr lang="en-US" sz="2000" dirty="0"/>
              <a:t>is 49.6% </a:t>
            </a:r>
          </a:p>
          <a:p>
            <a:pPr lvl="1"/>
            <a:r>
              <a:rPr lang="en-US" sz="2000" dirty="0"/>
              <a:t>Photons w/  </a:t>
            </a:r>
            <a:r>
              <a:rPr lang="en-US" sz="2000" b="1" dirty="0">
                <a:solidFill>
                  <a:srgbClr val="0033CC"/>
                </a:solidFill>
                <a:sym typeface="Symbol" panose="05050102010706020507" pitchFamily="18" charset="2"/>
              </a:rPr>
              <a:t></a:t>
            </a:r>
            <a:r>
              <a:rPr lang="en-US" sz="2000" dirty="0">
                <a:sym typeface="Symbol" panose="05050102010706020507" pitchFamily="18" charset="2"/>
              </a:rPr>
              <a:t>  &gt; </a:t>
            </a:r>
            <a:r>
              <a:rPr lang="en-US" sz="2000" dirty="0"/>
              <a:t>1.11 </a:t>
            </a:r>
            <a:r>
              <a:rPr lang="en-US" sz="2000" dirty="0" err="1"/>
              <a:t>μm</a:t>
            </a:r>
            <a:r>
              <a:rPr lang="en-US" sz="2000" dirty="0"/>
              <a:t>  Photon energy &lt; </a:t>
            </a:r>
            <a:r>
              <a:rPr lang="en-US" sz="2000" b="1" i="1" dirty="0" err="1">
                <a:solidFill>
                  <a:srgbClr val="0033CC"/>
                </a:solidFill>
              </a:rPr>
              <a:t>E</a:t>
            </a:r>
            <a:r>
              <a:rPr lang="en-US" sz="2000" b="1" i="1" baseline="-25000" dirty="0" err="1">
                <a:solidFill>
                  <a:srgbClr val="0033CC"/>
                </a:solidFill>
              </a:rPr>
              <a:t>g</a:t>
            </a:r>
            <a:r>
              <a:rPr lang="en-US" sz="2000" dirty="0"/>
              <a:t> </a:t>
            </a:r>
            <a:r>
              <a:rPr lang="en-US" sz="2000" b="1" dirty="0"/>
              <a:t>–</a:t>
            </a:r>
            <a:r>
              <a:rPr lang="en-US" sz="2000" dirty="0"/>
              <a:t> </a:t>
            </a:r>
            <a:r>
              <a:rPr lang="en-US" sz="2000" b="1" i="1" dirty="0"/>
              <a:t>unavailable</a:t>
            </a:r>
          </a:p>
          <a:p>
            <a:pPr lvl="1"/>
            <a:r>
              <a:rPr lang="en-US" sz="2000" dirty="0"/>
              <a:t>Photons w/  </a:t>
            </a:r>
            <a:r>
              <a:rPr lang="en-US" sz="2000" b="1" dirty="0">
                <a:solidFill>
                  <a:srgbClr val="0033CC"/>
                </a:solidFill>
                <a:sym typeface="Symbol" panose="05050102010706020507" pitchFamily="18" charset="2"/>
              </a:rPr>
              <a:t></a:t>
            </a:r>
            <a:r>
              <a:rPr lang="en-US" sz="2000" dirty="0">
                <a:sym typeface="Symbol" panose="05050102010706020507" pitchFamily="18" charset="2"/>
              </a:rPr>
              <a:t>  &lt; </a:t>
            </a:r>
            <a:r>
              <a:rPr lang="en-US" sz="2000" dirty="0"/>
              <a:t>1.11 </a:t>
            </a:r>
            <a:r>
              <a:rPr lang="en-US" sz="2000" dirty="0" err="1"/>
              <a:t>μm</a:t>
            </a:r>
            <a:r>
              <a:rPr lang="en-US" sz="2000" dirty="0"/>
              <a:t>  Photon energy &gt; </a:t>
            </a:r>
            <a:r>
              <a:rPr lang="en-US" sz="2000" b="1" i="1" dirty="0" err="1">
                <a:solidFill>
                  <a:srgbClr val="0033CC"/>
                </a:solidFill>
              </a:rPr>
              <a:t>E</a:t>
            </a:r>
            <a:r>
              <a:rPr lang="en-US" sz="2000" b="1" i="1" baseline="-25000" dirty="0" err="1">
                <a:solidFill>
                  <a:srgbClr val="0033CC"/>
                </a:solidFill>
              </a:rPr>
              <a:t>g</a:t>
            </a:r>
            <a:r>
              <a:rPr lang="en-US" sz="2000" b="1" i="1" baseline="-25000" dirty="0">
                <a:solidFill>
                  <a:srgbClr val="0033CC"/>
                </a:solidFill>
              </a:rPr>
              <a:t> </a:t>
            </a:r>
            <a:r>
              <a:rPr lang="en-US" sz="2000" b="1" i="1" dirty="0"/>
              <a:t>– unavailable</a:t>
            </a:r>
            <a:endParaRPr lang="en-US" sz="2000" dirty="0"/>
          </a:p>
          <a:p>
            <a:pPr eaLnBrk="1" hangingPunct="1"/>
            <a:endParaRPr lang="en-US" sz="2000" dirty="0"/>
          </a:p>
        </p:txBody>
      </p:sp>
      <p:sp>
        <p:nvSpPr>
          <p:cNvPr id="2" name="Slide Number Placeholder 1"/>
          <p:cNvSpPr>
            <a:spLocks noGrp="1"/>
          </p:cNvSpPr>
          <p:nvPr>
            <p:ph type="sldNum" sz="quarter" idx="4"/>
          </p:nvPr>
        </p:nvSpPr>
        <p:spPr>
          <a:xfrm>
            <a:off x="8382000" y="6324600"/>
            <a:ext cx="609600" cy="457200"/>
          </a:xfrm>
        </p:spPr>
        <p:txBody>
          <a:bodyPr/>
          <a:lstStyle/>
          <a:p>
            <a:pPr>
              <a:defRPr/>
            </a:pPr>
            <a:fld id="{F6D20532-61D7-47D0-903F-227F7C48AD34}" type="slidenum">
              <a:rPr lang="en-US" smtClean="0"/>
              <a:pPr>
                <a:defRPr/>
              </a:pPr>
              <a:t>40</a:t>
            </a:fld>
            <a:endParaRPr lang="en-US" dirty="0"/>
          </a:p>
        </p:txBody>
      </p:sp>
      <p:pic>
        <p:nvPicPr>
          <p:cNvPr id="4" name="Picture 3">
            <a:extLst>
              <a:ext uri="{FF2B5EF4-FFF2-40B4-BE49-F238E27FC236}">
                <a16:creationId xmlns:a16="http://schemas.microsoft.com/office/drawing/2014/main" id="{985DD573-C7EC-4A44-AAFE-267D8A718083}"/>
              </a:ext>
            </a:extLst>
          </p:cNvPr>
          <p:cNvPicPr>
            <a:picLocks noChangeAspect="1"/>
          </p:cNvPicPr>
          <p:nvPr/>
        </p:nvPicPr>
        <p:blipFill>
          <a:blip r:embed="rId3"/>
          <a:stretch>
            <a:fillRect/>
          </a:stretch>
        </p:blipFill>
        <p:spPr>
          <a:xfrm>
            <a:off x="4077730" y="1488555"/>
            <a:ext cx="4552358" cy="3114771"/>
          </a:xfrm>
          <a:prstGeom prst="rect">
            <a:avLst/>
          </a:prstGeom>
        </p:spPr>
      </p:pic>
      <p:sp>
        <p:nvSpPr>
          <p:cNvPr id="5" name="TextBox 4">
            <a:extLst>
              <a:ext uri="{FF2B5EF4-FFF2-40B4-BE49-F238E27FC236}">
                <a16:creationId xmlns:a16="http://schemas.microsoft.com/office/drawing/2014/main" id="{8975CA9B-E5C5-43AA-B8A6-E2CB86752D44}"/>
              </a:ext>
            </a:extLst>
          </p:cNvPr>
          <p:cNvSpPr txBox="1"/>
          <p:nvPr/>
        </p:nvSpPr>
        <p:spPr>
          <a:xfrm>
            <a:off x="132769" y="1828800"/>
            <a:ext cx="3409618" cy="914400"/>
          </a:xfrm>
          <a:prstGeom prst="rect">
            <a:avLst/>
          </a:prstGeom>
          <a:noFill/>
        </p:spPr>
        <p:txBody>
          <a:bodyPr wrap="square" rtlCol="0">
            <a:noAutofit/>
          </a:bodyPr>
          <a:lstStyle/>
          <a:p>
            <a:pPr algn="ctr"/>
            <a:r>
              <a:rPr lang="en-US" sz="1600" dirty="0"/>
              <a:t>FIGURE 5.7  Si PV Convertible Solar Energy at AM1.5 </a:t>
            </a:r>
          </a:p>
          <a:p>
            <a:pPr algn="ctr"/>
            <a:r>
              <a:rPr lang="en-US" sz="1050" dirty="0"/>
              <a:t>Masters, Gilbert M. </a:t>
            </a:r>
            <a:r>
              <a:rPr lang="en-US" sz="1050" i="1" dirty="0"/>
              <a:t>Renewable and Efficient Electric Power Systems, 2nd Edition</a:t>
            </a:r>
            <a:r>
              <a:rPr lang="en-US" sz="1050" dirty="0"/>
              <a:t>. Wiley-Blackwell</a:t>
            </a:r>
          </a:p>
        </p:txBody>
      </p:sp>
      <p:cxnSp>
        <p:nvCxnSpPr>
          <p:cNvPr id="7" name="Straight Connector 6">
            <a:extLst>
              <a:ext uri="{FF2B5EF4-FFF2-40B4-BE49-F238E27FC236}">
                <a16:creationId xmlns:a16="http://schemas.microsoft.com/office/drawing/2014/main" id="{9EC19A5F-A241-4C5A-B35C-ACA2F3D2AF99}"/>
              </a:ext>
            </a:extLst>
          </p:cNvPr>
          <p:cNvCxnSpPr>
            <a:cxnSpLocks/>
          </p:cNvCxnSpPr>
          <p:nvPr/>
        </p:nvCxnSpPr>
        <p:spPr bwMode="auto">
          <a:xfrm flipV="1">
            <a:off x="6324600" y="2895600"/>
            <a:ext cx="0" cy="1371600"/>
          </a:xfrm>
          <a:prstGeom prst="line">
            <a:avLst/>
          </a:prstGeom>
          <a:noFill/>
          <a:ln w="50800" cap="flat" cmpd="sng" algn="ctr">
            <a:solidFill>
              <a:srgbClr val="C00000"/>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7CE092B5-E71C-455E-B3B6-093D53DA11A5}"/>
              </a:ext>
            </a:extLst>
          </p:cNvPr>
          <p:cNvSpPr/>
          <p:nvPr/>
        </p:nvSpPr>
        <p:spPr bwMode="auto">
          <a:xfrm>
            <a:off x="6400800" y="2286000"/>
            <a:ext cx="571497" cy="264639"/>
          </a:xfrm>
          <a:prstGeom prst="rect">
            <a:avLst/>
          </a:prstGeom>
          <a:gradFill>
            <a:gsLst>
              <a:gs pos="0">
                <a:schemeClr val="accent1">
                  <a:shade val="51000"/>
                  <a:satMod val="130000"/>
                </a:schemeClr>
              </a:gs>
              <a:gs pos="34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t" anchorCtr="0" compatLnSpc="1">
            <a:prstTxWarp prst="textNoShape">
              <a:avLst/>
            </a:prstTxWarp>
          </a:bodyPr>
          <a:lstStyle/>
          <a:p>
            <a:pPr marL="342900" indent="-342900"/>
            <a:r>
              <a:rPr lang="en-US" sz="1100" b="1" dirty="0">
                <a:solidFill>
                  <a:srgbClr val="C00000"/>
                </a:solidFill>
                <a:sym typeface="Symbol" panose="05050102010706020507" pitchFamily="18" charset="2"/>
              </a:rPr>
              <a:t> &gt; </a:t>
            </a:r>
            <a:r>
              <a:rPr lang="en-US" sz="1100" b="1" dirty="0">
                <a:solidFill>
                  <a:srgbClr val="C00000"/>
                </a:solidFill>
              </a:rPr>
              <a:t>1.11</a:t>
            </a:r>
            <a:endParaRPr kumimoji="0" lang="en-US" sz="1100" b="1" i="0" u="none" strike="noStrike" cap="none" normalizeH="0" baseline="0" dirty="0">
              <a:ln>
                <a:noFill/>
              </a:ln>
              <a:solidFill>
                <a:srgbClr val="C00000"/>
              </a:solidFill>
              <a:effectLst/>
              <a:latin typeface="Times New Roman" pitchFamily="18" charset="0"/>
            </a:endParaRPr>
          </a:p>
        </p:txBody>
      </p:sp>
      <p:cxnSp>
        <p:nvCxnSpPr>
          <p:cNvPr id="13" name="Straight Connector 12">
            <a:extLst>
              <a:ext uri="{FF2B5EF4-FFF2-40B4-BE49-F238E27FC236}">
                <a16:creationId xmlns:a16="http://schemas.microsoft.com/office/drawing/2014/main" id="{FFBF24E3-7D40-424F-B6AF-0E39E3E99CD1}"/>
              </a:ext>
            </a:extLst>
          </p:cNvPr>
          <p:cNvCxnSpPr>
            <a:cxnSpLocks/>
          </p:cNvCxnSpPr>
          <p:nvPr/>
        </p:nvCxnSpPr>
        <p:spPr bwMode="auto">
          <a:xfrm flipV="1">
            <a:off x="6314303" y="2362200"/>
            <a:ext cx="0" cy="340839"/>
          </a:xfrm>
          <a:prstGeom prst="line">
            <a:avLst/>
          </a:prstGeom>
          <a:noFill/>
          <a:ln w="50800" cap="flat" cmpd="sng" algn="ctr">
            <a:solidFill>
              <a:srgbClr val="C00000"/>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3518EC4F-EA4F-41AA-9F9B-B6B129E747E2}"/>
              </a:ext>
            </a:extLst>
          </p:cNvPr>
          <p:cNvSpPr/>
          <p:nvPr/>
        </p:nvSpPr>
        <p:spPr bwMode="auto">
          <a:xfrm>
            <a:off x="5689647" y="2286000"/>
            <a:ext cx="571497" cy="264639"/>
          </a:xfrm>
          <a:prstGeom prst="rect">
            <a:avLst/>
          </a:prstGeom>
          <a:gradFill>
            <a:gsLst>
              <a:gs pos="0">
                <a:schemeClr val="accent1">
                  <a:shade val="51000"/>
                  <a:satMod val="130000"/>
                </a:schemeClr>
              </a:gs>
              <a:gs pos="34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45720" tIns="45720" rIns="45720" bIns="45720" numCol="1" rtlCol="0" anchor="t" anchorCtr="0" compatLnSpc="1">
            <a:prstTxWarp prst="textNoShape">
              <a:avLst/>
            </a:prstTxWarp>
          </a:bodyPr>
          <a:lstStyle/>
          <a:p>
            <a:pPr marL="342900" indent="-342900"/>
            <a:r>
              <a:rPr lang="en-US" sz="1100" b="1" dirty="0">
                <a:solidFill>
                  <a:srgbClr val="C00000"/>
                </a:solidFill>
                <a:sym typeface="Symbol" panose="05050102010706020507" pitchFamily="18" charset="2"/>
              </a:rPr>
              <a:t> &lt; </a:t>
            </a:r>
            <a:r>
              <a:rPr lang="en-US" sz="1100" b="1" dirty="0">
                <a:solidFill>
                  <a:srgbClr val="C00000"/>
                </a:solidFill>
              </a:rPr>
              <a:t>1.11</a:t>
            </a:r>
            <a:endParaRPr kumimoji="0" lang="en-US" sz="1100" b="1" i="0" u="none" strike="noStrike" cap="none" normalizeH="0" baseline="0" dirty="0">
              <a:ln>
                <a:noFill/>
              </a:ln>
              <a:solidFill>
                <a:srgbClr val="C00000"/>
              </a:solidFill>
              <a:effectLst/>
              <a:latin typeface="Times New Roman" pitchFamily="18" charset="0"/>
            </a:endParaRPr>
          </a:p>
        </p:txBody>
      </p:sp>
      <p:sp>
        <p:nvSpPr>
          <p:cNvPr id="20" name="Rectangle: Top Corners Snipped 19">
            <a:extLst>
              <a:ext uri="{FF2B5EF4-FFF2-40B4-BE49-F238E27FC236}">
                <a16:creationId xmlns:a16="http://schemas.microsoft.com/office/drawing/2014/main" id="{F1F34BEB-32EC-4BD6-8444-776BCE712C4D}"/>
              </a:ext>
            </a:extLst>
          </p:cNvPr>
          <p:cNvSpPr/>
          <p:nvPr/>
        </p:nvSpPr>
        <p:spPr bwMode="auto">
          <a:xfrm>
            <a:off x="5334004" y="2842183"/>
            <a:ext cx="951465" cy="1371600"/>
          </a:xfrm>
          <a:prstGeom prst="snip2SameRect">
            <a:avLst>
              <a:gd name="adj1" fmla="val 26678"/>
              <a:gd name="adj2" fmla="val 0"/>
            </a:avLst>
          </a:prstGeom>
          <a:solidFill>
            <a:srgbClr val="92D050">
              <a:alpha val="25098"/>
            </a:srgbClr>
          </a:solidFill>
          <a:ln w="38100" cap="flat" cmpd="sng" algn="ctr">
            <a:solidFill>
              <a:srgbClr val="92D050">
                <a:alpha val="5019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1" name="Rectangle 20">
            <a:extLst>
              <a:ext uri="{FF2B5EF4-FFF2-40B4-BE49-F238E27FC236}">
                <a16:creationId xmlns:a16="http://schemas.microsoft.com/office/drawing/2014/main" id="{864012B0-E606-46B6-BD30-ED9C7CCAA371}"/>
              </a:ext>
            </a:extLst>
          </p:cNvPr>
          <p:cNvSpPr/>
          <p:nvPr/>
        </p:nvSpPr>
        <p:spPr bwMode="auto">
          <a:xfrm>
            <a:off x="6019808" y="1752600"/>
            <a:ext cx="1752588" cy="381000"/>
          </a:xfrm>
          <a:prstGeom prst="rect">
            <a:avLst/>
          </a:prstGeom>
          <a:solidFill>
            <a:srgbClr val="FFFF00">
              <a:alpha val="2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4" name="Rectangle 23">
            <a:extLst>
              <a:ext uri="{FF2B5EF4-FFF2-40B4-BE49-F238E27FC236}">
                <a16:creationId xmlns:a16="http://schemas.microsoft.com/office/drawing/2014/main" id="{678985EA-B1CA-4747-828B-E4807B6327A7}"/>
              </a:ext>
            </a:extLst>
          </p:cNvPr>
          <p:cNvSpPr/>
          <p:nvPr/>
        </p:nvSpPr>
        <p:spPr bwMode="auto">
          <a:xfrm>
            <a:off x="6746413" y="3005482"/>
            <a:ext cx="1483179" cy="381000"/>
          </a:xfrm>
          <a:prstGeom prst="rect">
            <a:avLst/>
          </a:prstGeom>
          <a:solidFill>
            <a:srgbClr val="FFFF00">
              <a:alpha val="2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39B6E5B2-1B22-4E9E-BB5A-9047A2AEFF12}"/>
              </a:ext>
            </a:extLst>
          </p:cNvPr>
          <p:cNvSpPr/>
          <p:nvPr/>
        </p:nvSpPr>
        <p:spPr bwMode="auto">
          <a:xfrm>
            <a:off x="6154512" y="2634351"/>
            <a:ext cx="1483179" cy="304062"/>
          </a:xfrm>
          <a:prstGeom prst="rect">
            <a:avLst/>
          </a:prstGeom>
          <a:solidFill>
            <a:srgbClr val="92D050">
              <a:alpha val="2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191000" cy="609600"/>
          </a:xfrm>
        </p:spPr>
        <p:txBody>
          <a:bodyPr/>
          <a:lstStyle/>
          <a:p>
            <a:r>
              <a:rPr lang="en-US" sz="2800" dirty="0"/>
              <a:t>Solar Cell Efficiency</a:t>
            </a:r>
          </a:p>
        </p:txBody>
      </p:sp>
      <p:sp>
        <p:nvSpPr>
          <p:cNvPr id="3" name="Content Placeholder 2"/>
          <p:cNvSpPr>
            <a:spLocks noGrp="1"/>
          </p:cNvSpPr>
          <p:nvPr>
            <p:ph idx="1"/>
          </p:nvPr>
        </p:nvSpPr>
        <p:spPr>
          <a:xfrm>
            <a:off x="76200" y="1219200"/>
            <a:ext cx="8534400" cy="4724400"/>
          </a:xfrm>
        </p:spPr>
        <p:txBody>
          <a:bodyPr/>
          <a:lstStyle/>
          <a:p>
            <a:r>
              <a:rPr lang="en-US" sz="2400" dirty="0"/>
              <a:t>Factors that add to losses</a:t>
            </a:r>
          </a:p>
          <a:p>
            <a:pPr marL="627063" lvl="1" indent="-171450"/>
            <a:r>
              <a:rPr lang="en-US" sz="2000" dirty="0"/>
              <a:t>Electron/hole recombination </a:t>
            </a:r>
          </a:p>
          <a:p>
            <a:pPr marL="627063" lvl="1" indent="-171450"/>
            <a:r>
              <a:rPr lang="en-US" sz="2000" dirty="0"/>
              <a:t>Internal resistance</a:t>
            </a:r>
          </a:p>
          <a:p>
            <a:r>
              <a:rPr lang="en-US" sz="2200" dirty="0"/>
              <a:t>Smaller band gaps – easier </a:t>
            </a:r>
            <a:r>
              <a:rPr lang="en-US" sz="2200" i="1" dirty="0"/>
              <a:t>e</a:t>
            </a:r>
            <a:r>
              <a:rPr lang="en-US" sz="2200" i="1" baseline="30000" dirty="0"/>
              <a:t>- </a:t>
            </a:r>
            <a:r>
              <a:rPr lang="en-US" sz="2200" dirty="0"/>
              <a:t>excitation, photons w/ extra energy</a:t>
            </a:r>
          </a:p>
          <a:p>
            <a:pPr marL="457200" lvl="1" indent="0">
              <a:buNone/>
            </a:pPr>
            <a:r>
              <a:rPr lang="en-US" sz="2000" dirty="0">
                <a:sym typeface="Wingdings" panose="05000000000000000000" pitchFamily="2" charset="2"/>
              </a:rPr>
              <a:t> </a:t>
            </a:r>
            <a:r>
              <a:rPr lang="en-US" sz="2000" dirty="0"/>
              <a:t>higher current, lower voltage</a:t>
            </a:r>
          </a:p>
          <a:p>
            <a:r>
              <a:rPr lang="en-US" sz="2200" dirty="0"/>
              <a:t>Higher band gaps </a:t>
            </a:r>
            <a:r>
              <a:rPr lang="en-US" sz="2400" dirty="0"/>
              <a:t>–</a:t>
            </a:r>
          </a:p>
          <a:p>
            <a:pPr marL="457200" lvl="1" indent="0">
              <a:buNone/>
            </a:pPr>
            <a:r>
              <a:rPr lang="en-US" sz="2000" dirty="0">
                <a:sym typeface="Wingdings" panose="05000000000000000000" pitchFamily="2" charset="2"/>
              </a:rPr>
              <a:t> </a:t>
            </a:r>
            <a:r>
              <a:rPr lang="en-US" sz="2000" dirty="0"/>
              <a:t>higher voltage, lower current</a:t>
            </a:r>
          </a:p>
          <a:p>
            <a:r>
              <a:rPr lang="en-US" sz="2200" dirty="0"/>
              <a:t>Thus seek middle ground, </a:t>
            </a:r>
          </a:p>
          <a:p>
            <a:pPr marL="0" indent="0">
              <a:buNone/>
            </a:pPr>
            <a:r>
              <a:rPr lang="en-US" sz="2200" dirty="0"/>
              <a:t>…. usually between 1.2 and 1.8 </a:t>
            </a:r>
            <a:r>
              <a:rPr lang="en-US" sz="2200" i="1" dirty="0"/>
              <a:t>eV  </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41</a:t>
            </a:fld>
            <a:endParaRPr lang="en-US" dirty="0"/>
          </a:p>
        </p:txBody>
      </p:sp>
      <p:pic>
        <p:nvPicPr>
          <p:cNvPr id="5" name="Picture 4">
            <a:extLst>
              <a:ext uri="{FF2B5EF4-FFF2-40B4-BE49-F238E27FC236}">
                <a16:creationId xmlns:a16="http://schemas.microsoft.com/office/drawing/2014/main" id="{3D316CAC-732D-445A-B1E3-7FD69BF3CF0E}"/>
              </a:ext>
            </a:extLst>
          </p:cNvPr>
          <p:cNvPicPr>
            <a:picLocks noChangeAspect="1"/>
          </p:cNvPicPr>
          <p:nvPr/>
        </p:nvPicPr>
        <p:blipFill>
          <a:blip r:embed="rId3"/>
          <a:stretch>
            <a:fillRect/>
          </a:stretch>
        </p:blipFill>
        <p:spPr>
          <a:xfrm>
            <a:off x="4191000" y="3007520"/>
            <a:ext cx="4738026" cy="2671762"/>
          </a:xfrm>
          <a:prstGeom prst="rect">
            <a:avLst/>
          </a:prstGeom>
        </p:spPr>
      </p:pic>
      <p:sp>
        <p:nvSpPr>
          <p:cNvPr id="8" name="Content Placeholder 2">
            <a:extLst>
              <a:ext uri="{FF2B5EF4-FFF2-40B4-BE49-F238E27FC236}">
                <a16:creationId xmlns:a16="http://schemas.microsoft.com/office/drawing/2014/main" id="{2E23AC90-F69C-41C5-866F-2F32B6605088}"/>
              </a:ext>
            </a:extLst>
          </p:cNvPr>
          <p:cNvSpPr txBox="1">
            <a:spLocks/>
          </p:cNvSpPr>
          <p:nvPr/>
        </p:nvSpPr>
        <p:spPr bwMode="auto">
          <a:xfrm>
            <a:off x="4038600" y="1629177"/>
            <a:ext cx="419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171450" lvl="1" indent="-171450">
              <a:buFontTx/>
              <a:buChar char="–"/>
            </a:pPr>
            <a:r>
              <a:rPr lang="en-US" sz="2000" dirty="0"/>
              <a:t>Photons </a:t>
            </a:r>
            <a:r>
              <a:rPr lang="en-US" sz="2000" b="1" i="1" dirty="0">
                <a:solidFill>
                  <a:srgbClr val="0000FF"/>
                </a:solidFill>
              </a:rPr>
              <a:t>not absorbed </a:t>
            </a:r>
            <a:r>
              <a:rPr lang="en-US" sz="2000" dirty="0"/>
              <a:t>or </a:t>
            </a:r>
            <a:r>
              <a:rPr lang="en-US" sz="2000" b="1" i="1" dirty="0">
                <a:solidFill>
                  <a:srgbClr val="0000FF"/>
                </a:solidFill>
              </a:rPr>
              <a:t>reflected</a:t>
            </a:r>
          </a:p>
          <a:p>
            <a:pPr marL="171450" lvl="1" indent="-171450">
              <a:buFontTx/>
              <a:buChar char="–"/>
            </a:pPr>
            <a:r>
              <a:rPr lang="en-US" sz="2000" dirty="0"/>
              <a:t>Heating</a:t>
            </a:r>
          </a:p>
        </p:txBody>
      </p:sp>
      <p:sp>
        <p:nvSpPr>
          <p:cNvPr id="9" name="Rectangle 8">
            <a:extLst>
              <a:ext uri="{FF2B5EF4-FFF2-40B4-BE49-F238E27FC236}">
                <a16:creationId xmlns:a16="http://schemas.microsoft.com/office/drawing/2014/main" id="{37D7B4A0-ED20-4819-8D39-72A00F944EAF}"/>
              </a:ext>
            </a:extLst>
          </p:cNvPr>
          <p:cNvSpPr/>
          <p:nvPr/>
        </p:nvSpPr>
        <p:spPr>
          <a:xfrm>
            <a:off x="4197813" y="5816029"/>
            <a:ext cx="4572000" cy="957185"/>
          </a:xfrm>
          <a:prstGeom prst="rect">
            <a:avLst/>
          </a:prstGeom>
        </p:spPr>
        <p:txBody>
          <a:bodyPr>
            <a:spAutoFit/>
          </a:bodyPr>
          <a:lstStyle/>
          <a:p>
            <a:pPr algn="ctr"/>
            <a:r>
              <a:rPr lang="en-US" sz="1600" dirty="0">
                <a:solidFill>
                  <a:srgbClr val="000000"/>
                </a:solidFill>
              </a:rPr>
              <a:t>FIGURE 5.9 Maximum efficiency of photovoltaics as a function of their band-gap.</a:t>
            </a:r>
          </a:p>
          <a:p>
            <a:pPr algn="ctr"/>
            <a:r>
              <a:rPr lang="en-US" sz="1100" dirty="0">
                <a:solidFill>
                  <a:srgbClr val="000000"/>
                </a:solidFill>
              </a:rPr>
              <a:t>Masters, Gilbert M. </a:t>
            </a:r>
            <a:r>
              <a:rPr lang="en-US" sz="1100" i="1" dirty="0">
                <a:solidFill>
                  <a:srgbClr val="000000"/>
                </a:solidFill>
              </a:rPr>
              <a:t>Renewable and Efficient Electric Power Systems, 2nd Edition</a:t>
            </a:r>
            <a:r>
              <a:rPr lang="en-US" sz="1100" dirty="0">
                <a:solidFill>
                  <a:srgbClr val="000000"/>
                </a:solidFill>
              </a:rPr>
              <a:t>. Wiley-Blackwell</a:t>
            </a:r>
            <a:endParaRPr lang="en-US" sz="1100" dirty="0">
              <a:solidFill>
                <a:srgbClr val="000000"/>
              </a:solidFill>
              <a:effectLst/>
            </a:endParaRPr>
          </a:p>
        </p:txBody>
      </p:sp>
    </p:spTree>
    <p:extLst>
      <p:ext uri="{BB962C8B-B14F-4D97-AF65-F5344CB8AC3E}">
        <p14:creationId xmlns:p14="http://schemas.microsoft.com/office/powerpoint/2010/main" val="3571400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Maximum</a:t>
            </a:r>
            <a:r>
              <a:rPr lang="en-US" dirty="0"/>
              <a:t> </a:t>
            </a:r>
            <a:r>
              <a:rPr lang="en-US" sz="2800" dirty="0"/>
              <a:t>PV Cell Efficiency</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42</a:t>
            </a:fld>
            <a:endParaRPr lang="en-US" dirty="0"/>
          </a:p>
        </p:txBody>
      </p:sp>
      <p:sp>
        <p:nvSpPr>
          <p:cNvPr id="7" name="Content Placeholder 6"/>
          <p:cNvSpPr>
            <a:spLocks noGrp="1"/>
          </p:cNvSpPr>
          <p:nvPr>
            <p:ph idx="1"/>
          </p:nvPr>
        </p:nvSpPr>
        <p:spPr>
          <a:xfrm>
            <a:off x="365760" y="1280160"/>
            <a:ext cx="8001000" cy="1158240"/>
          </a:xfrm>
        </p:spPr>
        <p:txBody>
          <a:bodyPr/>
          <a:lstStyle/>
          <a:p>
            <a:r>
              <a:rPr lang="en-US" sz="2400" dirty="0">
                <a:cs typeface="Calibri" panose="020F0502020204030204" pitchFamily="34" charset="0"/>
              </a:rPr>
              <a:t>Shockley and </a:t>
            </a:r>
            <a:r>
              <a:rPr lang="en-US" sz="2400" dirty="0" err="1">
                <a:cs typeface="Calibri" panose="020F0502020204030204" pitchFamily="34" charset="0"/>
              </a:rPr>
              <a:t>Queisser</a:t>
            </a:r>
            <a:r>
              <a:rPr lang="en-US" sz="2400" dirty="0">
                <a:cs typeface="Calibri" panose="020F0502020204030204" pitchFamily="34" charset="0"/>
              </a:rPr>
              <a:t> derived max single-junction PV cell in 1961 </a:t>
            </a:r>
          </a:p>
        </p:txBody>
      </p:sp>
      <p:pic>
        <p:nvPicPr>
          <p:cNvPr id="3" name="Picture 2">
            <a:extLst>
              <a:ext uri="{FF2B5EF4-FFF2-40B4-BE49-F238E27FC236}">
                <a16:creationId xmlns:a16="http://schemas.microsoft.com/office/drawing/2014/main" id="{9B51E5A8-04E1-4078-944C-8C545FF37B11}"/>
              </a:ext>
            </a:extLst>
          </p:cNvPr>
          <p:cNvPicPr>
            <a:picLocks noChangeAspect="1"/>
          </p:cNvPicPr>
          <p:nvPr/>
        </p:nvPicPr>
        <p:blipFill>
          <a:blip r:embed="rId2"/>
          <a:stretch>
            <a:fillRect/>
          </a:stretch>
        </p:blipFill>
        <p:spPr>
          <a:xfrm>
            <a:off x="2209800" y="2051063"/>
            <a:ext cx="4495800" cy="3660866"/>
          </a:xfrm>
          <a:prstGeom prst="rect">
            <a:avLst/>
          </a:prstGeom>
        </p:spPr>
      </p:pic>
      <p:sp>
        <p:nvSpPr>
          <p:cNvPr id="5" name="Rectangle 4">
            <a:extLst>
              <a:ext uri="{FF2B5EF4-FFF2-40B4-BE49-F238E27FC236}">
                <a16:creationId xmlns:a16="http://schemas.microsoft.com/office/drawing/2014/main" id="{37860CFB-0B86-4E10-B5FA-2E32209BC140}"/>
              </a:ext>
            </a:extLst>
          </p:cNvPr>
          <p:cNvSpPr/>
          <p:nvPr/>
        </p:nvSpPr>
        <p:spPr>
          <a:xfrm>
            <a:off x="838200" y="5843677"/>
            <a:ext cx="7543800" cy="806375"/>
          </a:xfrm>
          <a:prstGeom prst="rect">
            <a:avLst/>
          </a:prstGeom>
        </p:spPr>
        <p:txBody>
          <a:bodyPr wrap="square">
            <a:spAutoFit/>
          </a:bodyPr>
          <a:lstStyle/>
          <a:p>
            <a:r>
              <a:rPr lang="en-US" sz="1600" dirty="0">
                <a:solidFill>
                  <a:srgbClr val="000000"/>
                </a:solidFill>
              </a:rPr>
              <a:t>FIGURE 5.8 The Shockley–</a:t>
            </a:r>
            <a:r>
              <a:rPr lang="en-US" sz="1600" dirty="0" err="1">
                <a:solidFill>
                  <a:srgbClr val="000000"/>
                </a:solidFill>
              </a:rPr>
              <a:t>Queisser</a:t>
            </a:r>
            <a:r>
              <a:rPr lang="en-US" sz="1600" dirty="0">
                <a:solidFill>
                  <a:srgbClr val="000000"/>
                </a:solidFill>
              </a:rPr>
              <a:t> limit for the maximum possible solar cell efficiency (single-junction, unenhanced insolation) as a function of band-gap.</a:t>
            </a:r>
          </a:p>
          <a:p>
            <a:pPr algn="ctr"/>
            <a:r>
              <a:rPr lang="en-US" sz="1200" dirty="0">
                <a:solidFill>
                  <a:srgbClr val="000000"/>
                </a:solidFill>
              </a:rPr>
              <a:t>Masters, Gilbert M. </a:t>
            </a:r>
            <a:r>
              <a:rPr lang="en-US" sz="1200" i="1" dirty="0">
                <a:solidFill>
                  <a:srgbClr val="000000"/>
                </a:solidFill>
              </a:rPr>
              <a:t>Renewable and Efficient Electric Power Systems, 2nd Edition</a:t>
            </a:r>
            <a:r>
              <a:rPr lang="en-US" sz="1200" dirty="0">
                <a:solidFill>
                  <a:srgbClr val="000000"/>
                </a:solidFill>
              </a:rPr>
              <a:t>. Wiley-Blackwell</a:t>
            </a:r>
            <a:endParaRPr lang="en-US" sz="1200" dirty="0">
              <a:solidFill>
                <a:srgbClr val="000000"/>
              </a:solidFill>
              <a:effectLst/>
            </a:endParaRPr>
          </a:p>
        </p:txBody>
      </p:sp>
      <p:sp>
        <p:nvSpPr>
          <p:cNvPr id="6" name="Rectangle 5">
            <a:extLst>
              <a:ext uri="{FF2B5EF4-FFF2-40B4-BE49-F238E27FC236}">
                <a16:creationId xmlns:a16="http://schemas.microsoft.com/office/drawing/2014/main" id="{314A6AA9-256E-4D03-9810-AAE96676E9DD}"/>
              </a:ext>
            </a:extLst>
          </p:cNvPr>
          <p:cNvSpPr/>
          <p:nvPr/>
        </p:nvSpPr>
        <p:spPr bwMode="auto">
          <a:xfrm>
            <a:off x="4152363" y="2057400"/>
            <a:ext cx="381000" cy="3200400"/>
          </a:xfrm>
          <a:prstGeom prst="rect">
            <a:avLst/>
          </a:prstGeom>
          <a:solidFill>
            <a:srgbClr val="FFFF99">
              <a:alpha val="50196"/>
            </a:srgbClr>
          </a:solidFill>
          <a:ln w="9525" cap="flat" cmpd="sng" algn="ctr">
            <a:solidFill>
              <a:srgbClr val="000000">
                <a:alpha val="2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5788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DC9D88-5408-4585-B2F6-E392F2EF5A42}"/>
              </a:ext>
            </a:extLst>
          </p:cNvPr>
          <p:cNvSpPr>
            <a:spLocks noGrp="1"/>
          </p:cNvSpPr>
          <p:nvPr>
            <p:ph type="sldNum" sz="quarter" idx="4"/>
          </p:nvPr>
        </p:nvSpPr>
        <p:spPr/>
        <p:txBody>
          <a:bodyPr/>
          <a:lstStyle/>
          <a:p>
            <a:pPr>
              <a:defRPr/>
            </a:pPr>
            <a:fld id="{F6D20532-61D7-47D0-903F-227F7C48AD34}" type="slidenum">
              <a:rPr lang="en-US" smtClean="0"/>
              <a:pPr>
                <a:defRPr/>
              </a:pPr>
              <a:t>43</a:t>
            </a:fld>
            <a:endParaRPr lang="en-US" dirty="0"/>
          </a:p>
        </p:txBody>
      </p:sp>
      <p:grpSp>
        <p:nvGrpSpPr>
          <p:cNvPr id="12" name="Group 11">
            <a:extLst>
              <a:ext uri="{FF2B5EF4-FFF2-40B4-BE49-F238E27FC236}">
                <a16:creationId xmlns:a16="http://schemas.microsoft.com/office/drawing/2014/main" id="{F98E8594-08B6-4C23-A16C-5D420E0BB618}"/>
              </a:ext>
            </a:extLst>
          </p:cNvPr>
          <p:cNvGrpSpPr/>
          <p:nvPr/>
        </p:nvGrpSpPr>
        <p:grpSpPr>
          <a:xfrm>
            <a:off x="1600200" y="2107135"/>
            <a:ext cx="5378807" cy="1841001"/>
            <a:chOff x="1600200" y="2107135"/>
            <a:chExt cx="5378807" cy="1841001"/>
          </a:xfrm>
        </p:grpSpPr>
        <p:pic>
          <p:nvPicPr>
            <p:cNvPr id="4" name="Picture 3">
              <a:extLst>
                <a:ext uri="{FF2B5EF4-FFF2-40B4-BE49-F238E27FC236}">
                  <a16:creationId xmlns:a16="http://schemas.microsoft.com/office/drawing/2014/main" id="{BACDA870-954E-41FD-99D8-D0BEEA827A30}"/>
                </a:ext>
              </a:extLst>
            </p:cNvPr>
            <p:cNvPicPr>
              <a:picLocks noChangeAspect="1"/>
            </p:cNvPicPr>
            <p:nvPr/>
          </p:nvPicPr>
          <p:blipFill>
            <a:blip r:embed="rId2"/>
            <a:stretch>
              <a:fillRect/>
            </a:stretch>
          </p:blipFill>
          <p:spPr>
            <a:xfrm>
              <a:off x="1600200" y="2133600"/>
              <a:ext cx="5378807" cy="1814536"/>
            </a:xfrm>
            <a:prstGeom prst="rect">
              <a:avLst/>
            </a:prstGeom>
          </p:spPr>
        </p:pic>
        <p:sp>
          <p:nvSpPr>
            <p:cNvPr id="10" name="Rectangle 9">
              <a:extLst>
                <a:ext uri="{FF2B5EF4-FFF2-40B4-BE49-F238E27FC236}">
                  <a16:creationId xmlns:a16="http://schemas.microsoft.com/office/drawing/2014/main" id="{E37D2DB0-F317-462A-8566-6650294539EB}"/>
                </a:ext>
              </a:extLst>
            </p:cNvPr>
            <p:cNvSpPr/>
            <p:nvPr/>
          </p:nvSpPr>
          <p:spPr bwMode="auto">
            <a:xfrm>
              <a:off x="4572000" y="2107135"/>
              <a:ext cx="1447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D5E81C76-F2C5-4F71-9FB1-6E17DEFAA727}"/>
                </a:ext>
              </a:extLst>
            </p:cNvPr>
            <p:cNvSpPr/>
            <p:nvPr/>
          </p:nvSpPr>
          <p:spPr bwMode="auto">
            <a:xfrm>
              <a:off x="4495800" y="2514600"/>
              <a:ext cx="12192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1931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Solar Capacity</a:t>
            </a:r>
          </a:p>
        </p:txBody>
      </p:sp>
      <p:sp>
        <p:nvSpPr>
          <p:cNvPr id="3" name="Content Placeholder 2"/>
          <p:cNvSpPr>
            <a:spLocks noGrp="1"/>
          </p:cNvSpPr>
          <p:nvPr>
            <p:ph idx="1"/>
          </p:nvPr>
        </p:nvSpPr>
        <p:spPr>
          <a:xfrm>
            <a:off x="365760" y="1280160"/>
            <a:ext cx="8001000" cy="777240"/>
          </a:xfrm>
        </p:spPr>
        <p:txBody>
          <a:bodyPr/>
          <a:lstStyle/>
          <a:p>
            <a:r>
              <a:rPr lang="en-US" dirty="0"/>
              <a:t>US solar capacity is growing at close to 100% yearly, with most of the growth in solar PV (as opposed to solar thermal)</a:t>
            </a: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44</a:t>
            </a:fld>
            <a:endParaRPr lang="en-US" dirty="0"/>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4238298"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6172200"/>
            <a:ext cx="8458200" cy="307777"/>
          </a:xfrm>
          <a:prstGeom prst="rect">
            <a:avLst/>
          </a:prstGeom>
        </p:spPr>
        <p:txBody>
          <a:bodyPr wrap="square">
            <a:spAutoFit/>
          </a:bodyPr>
          <a:lstStyle/>
          <a:p>
            <a:r>
              <a:rPr lang="en-US" sz="1400" dirty="0"/>
              <a:t>Image: http://cleantechnica.com/2014/04/24/us-solar-energy-capacity-grew-an-astounding-418-from-2010-2014/</a:t>
            </a:r>
          </a:p>
        </p:txBody>
      </p:sp>
      <p:sp>
        <p:nvSpPr>
          <p:cNvPr id="6" name="TextBox 5"/>
          <p:cNvSpPr txBox="1"/>
          <p:nvPr/>
        </p:nvSpPr>
        <p:spPr>
          <a:xfrm>
            <a:off x="5573821" y="2603938"/>
            <a:ext cx="3036779" cy="2443746"/>
          </a:xfrm>
          <a:prstGeom prst="rect">
            <a:avLst/>
          </a:prstGeom>
          <a:solidFill>
            <a:schemeClr val="accent1"/>
          </a:solidFill>
        </p:spPr>
        <p:txBody>
          <a:bodyPr wrap="square" rtlCol="0">
            <a:spAutoFit/>
          </a:bodyPr>
          <a:lstStyle/>
          <a:p>
            <a:pPr algn="ctr"/>
            <a:r>
              <a:rPr lang="en-US" sz="2400" dirty="0"/>
              <a:t>Solar PV</a:t>
            </a:r>
          </a:p>
          <a:p>
            <a:r>
              <a:rPr lang="en-US" sz="2400" dirty="0"/>
              <a:t>2004 	       6 GWh</a:t>
            </a:r>
            <a:br>
              <a:rPr lang="en-US" sz="2400" dirty="0"/>
            </a:br>
            <a:r>
              <a:rPr lang="en-US" sz="2400" dirty="0"/>
              <a:t>2009	    735 GWh</a:t>
            </a:r>
          </a:p>
          <a:p>
            <a:pPr>
              <a:spcBef>
                <a:spcPts val="0"/>
              </a:spcBef>
            </a:pPr>
            <a:r>
              <a:rPr lang="en-US" sz="2400" dirty="0"/>
              <a:t>2013 	  8,121 GWh</a:t>
            </a:r>
            <a:br>
              <a:rPr lang="en-US" sz="2400" dirty="0"/>
            </a:br>
            <a:r>
              <a:rPr lang="en-US" sz="2400" dirty="0"/>
              <a:t>2014 	15,874 GWh</a:t>
            </a:r>
          </a:p>
          <a:p>
            <a:pPr algn="ctr">
              <a:spcBef>
                <a:spcPts val="1200"/>
              </a:spcBef>
            </a:pPr>
            <a:r>
              <a:rPr lang="en-US" sz="1800" dirty="0"/>
              <a:t>(about 0.4% of total)</a:t>
            </a:r>
            <a:endParaRPr lang="en-US" dirty="0"/>
          </a:p>
        </p:txBody>
      </p:sp>
    </p:spTree>
    <p:extLst>
      <p:ext uri="{BB962C8B-B14F-4D97-AF65-F5344CB8AC3E}">
        <p14:creationId xmlns:p14="http://schemas.microsoft.com/office/powerpoint/2010/main" val="67334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381000" y="244366"/>
            <a:ext cx="7239000" cy="685800"/>
          </a:xfrm>
        </p:spPr>
        <p:txBody>
          <a:bodyPr/>
          <a:lstStyle/>
          <a:p>
            <a:pPr eaLnBrk="1" hangingPunct="1"/>
            <a:r>
              <a:rPr lang="en-US" sz="2800" dirty="0"/>
              <a:t>PV History – Edmond Becquerel 	</a:t>
            </a:r>
          </a:p>
        </p:txBody>
      </p:sp>
      <p:sp>
        <p:nvSpPr>
          <p:cNvPr id="13315" name="Content Placeholder 2"/>
          <p:cNvSpPr>
            <a:spLocks noGrp="1"/>
          </p:cNvSpPr>
          <p:nvPr>
            <p:ph idx="4294967295"/>
          </p:nvPr>
        </p:nvSpPr>
        <p:spPr>
          <a:xfrm>
            <a:off x="76200" y="1447800"/>
            <a:ext cx="7162800" cy="2209800"/>
          </a:xfrm>
        </p:spPr>
        <p:txBody>
          <a:bodyPr/>
          <a:lstStyle/>
          <a:p>
            <a:pPr marL="0" indent="0" eaLnBrk="1" hangingPunct="1">
              <a:buNone/>
            </a:pPr>
            <a:r>
              <a:rPr lang="en-US" sz="2400" b="1" dirty="0"/>
              <a:t>Edmond Becquerel</a:t>
            </a:r>
            <a:r>
              <a:rPr lang="en-US" sz="2400" dirty="0"/>
              <a:t> </a:t>
            </a:r>
            <a:r>
              <a:rPr lang="en-US" sz="2000" dirty="0"/>
              <a:t>(1820 – 1891), </a:t>
            </a:r>
            <a:r>
              <a:rPr lang="en-US" sz="2400" dirty="0"/>
              <a:t>French physicist </a:t>
            </a:r>
          </a:p>
          <a:p>
            <a:pPr marL="171450" indent="-171450" eaLnBrk="1" hangingPunct="1"/>
            <a:r>
              <a:rPr lang="en-US" sz="2000" dirty="0"/>
              <a:t>Studied solar spectrum, magnetism, electricity, and optics. </a:t>
            </a:r>
          </a:p>
          <a:p>
            <a:pPr marL="171450" indent="-171450" eaLnBrk="1" hangingPunct="1"/>
            <a:r>
              <a:rPr lang="en-US" sz="2000" dirty="0"/>
              <a:t>Observed / documented the </a:t>
            </a:r>
            <a:r>
              <a:rPr lang="en-US" sz="2000" dirty="0">
                <a:hlinkClick r:id="rId3" tooltip="Photovoltaic effect"/>
              </a:rPr>
              <a:t>photovoltaic effect</a:t>
            </a:r>
            <a:r>
              <a:rPr lang="en-US" sz="2000" dirty="0"/>
              <a:t>, in 1839 (age 19)</a:t>
            </a:r>
          </a:p>
          <a:p>
            <a:pPr marL="171450" indent="-171450" eaLnBrk="1" hangingPunct="1"/>
            <a:r>
              <a:rPr lang="en-US" sz="2000" dirty="0"/>
              <a:t>Generated electricity by illuminating an electrode with different types of light, including sunlight</a:t>
            </a:r>
          </a:p>
          <a:p>
            <a:pPr marL="457200" lvl="1" indent="0" algn="ctr" eaLnBrk="1" hangingPunct="1">
              <a:buNone/>
            </a:pPr>
            <a:r>
              <a:rPr lang="en-US" sz="1400" dirty="0"/>
              <a:t>(  </a:t>
            </a:r>
            <a:r>
              <a:rPr lang="en-US" sz="1400" dirty="0">
                <a:hlinkClick r:id="rId4"/>
              </a:rPr>
              <a:t>https://en.wikipedia.org/wiki/Edmond_Becquerel</a:t>
            </a:r>
            <a:r>
              <a:rPr lang="en-US" sz="1400" dirty="0"/>
              <a:t> accessed 9 Feb 18 )</a:t>
            </a:r>
          </a:p>
          <a:p>
            <a:pPr eaLnBrk="1" hangingPunct="1"/>
            <a:endParaRPr lang="en-US" sz="2400" dirty="0"/>
          </a:p>
          <a:p>
            <a:pPr eaLnBrk="1" hangingPunct="1"/>
            <a:endParaRPr lang="en-US" sz="2400" dirty="0"/>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4</a:t>
            </a:fld>
            <a:endParaRPr lang="en-US" dirty="0"/>
          </a:p>
        </p:txBody>
      </p:sp>
      <p:pic>
        <p:nvPicPr>
          <p:cNvPr id="5" name="Picture 4" descr="A person wearing a suit and tie&#10;&#10;Description generated with very high confidence">
            <a:extLst>
              <a:ext uri="{FF2B5EF4-FFF2-40B4-BE49-F238E27FC236}">
                <a16:creationId xmlns:a16="http://schemas.microsoft.com/office/drawing/2014/main" id="{E2CAC537-B1EF-458F-BA6D-F87EF3AF2C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817" y="1479331"/>
            <a:ext cx="1722783" cy="2377441"/>
          </a:xfrm>
          <a:prstGeom prst="rect">
            <a:avLst/>
          </a:prstGeom>
        </p:spPr>
      </p:pic>
      <p:pic>
        <p:nvPicPr>
          <p:cNvPr id="7" name="Picture 6" descr="A close up of a map&#10;&#10;Description generated with high confidence">
            <a:extLst>
              <a:ext uri="{FF2B5EF4-FFF2-40B4-BE49-F238E27FC236}">
                <a16:creationId xmlns:a16="http://schemas.microsoft.com/office/drawing/2014/main" id="{3C090340-3333-4DFF-8D08-0EDB289B4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2320" y="3770382"/>
            <a:ext cx="2475633" cy="2049779"/>
          </a:xfrm>
          <a:prstGeom prst="rect">
            <a:avLst/>
          </a:prstGeom>
        </p:spPr>
      </p:pic>
      <p:sp>
        <p:nvSpPr>
          <p:cNvPr id="8" name="Rectangle 7">
            <a:extLst>
              <a:ext uri="{FF2B5EF4-FFF2-40B4-BE49-F238E27FC236}">
                <a16:creationId xmlns:a16="http://schemas.microsoft.com/office/drawing/2014/main" id="{B78C60B0-BC59-4B2C-A289-7699BB0A80E2}"/>
              </a:ext>
            </a:extLst>
          </p:cNvPr>
          <p:cNvSpPr/>
          <p:nvPr/>
        </p:nvSpPr>
        <p:spPr>
          <a:xfrm>
            <a:off x="1195176" y="6011513"/>
            <a:ext cx="5867400" cy="541687"/>
          </a:xfrm>
          <a:prstGeom prst="rect">
            <a:avLst/>
          </a:prstGeom>
        </p:spPr>
        <p:txBody>
          <a:bodyPr wrap="square">
            <a:spAutoFit/>
          </a:bodyPr>
          <a:lstStyle/>
          <a:p>
            <a:pPr algn="ctr"/>
            <a:r>
              <a:rPr lang="en-US" sz="1600" dirty="0"/>
              <a:t>Diagram of Becquerel’s Apparatus</a:t>
            </a:r>
            <a:endParaRPr lang="en-US" sz="1600" dirty="0">
              <a:hlinkClick r:id="rId7"/>
            </a:endParaRPr>
          </a:p>
          <a:p>
            <a:r>
              <a:rPr lang="en-US" sz="1100" dirty="0">
                <a:hlinkClick r:id="rId7"/>
              </a:rPr>
              <a:t>http://www.pveducation.org/pvcdrom/manufacturing/first-photovoltaic-devices</a:t>
            </a:r>
            <a:r>
              <a:rPr lang="en-US" sz="1100" dirty="0"/>
              <a:t> accessed 9 Feb 18</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57200" y="304800"/>
            <a:ext cx="8001000" cy="609600"/>
          </a:xfrm>
        </p:spPr>
        <p:txBody>
          <a:bodyPr/>
          <a:lstStyle/>
          <a:p>
            <a:pPr eaLnBrk="1" hangingPunct="1"/>
            <a:r>
              <a:rPr lang="en-US" sz="2800" dirty="0"/>
              <a:t>PV History – Willoughby Smith 	</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5</a:t>
            </a:fld>
            <a:endParaRPr lang="en-US" dirty="0"/>
          </a:p>
        </p:txBody>
      </p:sp>
      <p:pic>
        <p:nvPicPr>
          <p:cNvPr id="4" name="Picture 3" descr="A person wearing a suit and tie&#10;&#10;Description generated with very high confidence">
            <a:extLst>
              <a:ext uri="{FF2B5EF4-FFF2-40B4-BE49-F238E27FC236}">
                <a16:creationId xmlns:a16="http://schemas.microsoft.com/office/drawing/2014/main" id="{760C3DB9-559D-4EB3-988B-36DC0353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524000"/>
            <a:ext cx="1905000" cy="2354087"/>
          </a:xfrm>
          <a:prstGeom prst="rect">
            <a:avLst/>
          </a:prstGeom>
        </p:spPr>
      </p:pic>
      <p:sp>
        <p:nvSpPr>
          <p:cNvPr id="11" name="Content Placeholder 2">
            <a:extLst>
              <a:ext uri="{FF2B5EF4-FFF2-40B4-BE49-F238E27FC236}">
                <a16:creationId xmlns:a16="http://schemas.microsoft.com/office/drawing/2014/main" id="{E150B157-2C7C-44FD-BF16-4205F14A7491}"/>
              </a:ext>
            </a:extLst>
          </p:cNvPr>
          <p:cNvSpPr txBox="1">
            <a:spLocks/>
          </p:cNvSpPr>
          <p:nvPr/>
        </p:nvSpPr>
        <p:spPr bwMode="auto">
          <a:xfrm>
            <a:off x="76200" y="1447800"/>
            <a:ext cx="7086600" cy="28952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indent="0" eaLnBrk="1" hangingPunct="1">
              <a:buFontTx/>
              <a:buNone/>
            </a:pPr>
            <a:r>
              <a:rPr lang="en-US" sz="2400" b="1" kern="0" dirty="0"/>
              <a:t>Willoughby Smith </a:t>
            </a:r>
            <a:r>
              <a:rPr lang="en-US" sz="2000" kern="0" dirty="0"/>
              <a:t>(1828 – 1891), </a:t>
            </a:r>
            <a:r>
              <a:rPr lang="en-US" sz="2400" kern="0" dirty="0"/>
              <a:t>English Elect Engr</a:t>
            </a:r>
          </a:p>
          <a:p>
            <a:pPr marL="171450" indent="-171450" eaLnBrk="1" hangingPunct="1">
              <a:buFontTx/>
            </a:pPr>
            <a:r>
              <a:rPr lang="en-US" sz="2000" dirty="0"/>
              <a:t>Discovered </a:t>
            </a:r>
            <a:r>
              <a:rPr lang="en-US" sz="2000" b="1" dirty="0">
                <a:solidFill>
                  <a:srgbClr val="0033CC"/>
                </a:solidFill>
              </a:rPr>
              <a:t>selenium’s</a:t>
            </a:r>
            <a:r>
              <a:rPr lang="en-US" sz="2000" dirty="0"/>
              <a:t>  (</a:t>
            </a:r>
            <a:r>
              <a:rPr lang="en-US" sz="2000" b="1" dirty="0">
                <a:solidFill>
                  <a:srgbClr val="0033CC"/>
                </a:solidFill>
              </a:rPr>
              <a:t>Se</a:t>
            </a:r>
            <a:r>
              <a:rPr lang="en-US" sz="2000" dirty="0"/>
              <a:t>)  photoconductive behavior</a:t>
            </a:r>
          </a:p>
          <a:p>
            <a:pPr marL="171450" indent="-171450" eaLnBrk="1" hangingPunct="1">
              <a:buFontTx/>
            </a:pPr>
            <a:r>
              <a:rPr lang="en-US" sz="2000" kern="0" dirty="0"/>
              <a:t>Worked for the </a:t>
            </a:r>
            <a:r>
              <a:rPr lang="en-US" sz="2000" b="1" i="1" kern="0" dirty="0"/>
              <a:t>Gutta </a:t>
            </a:r>
            <a:r>
              <a:rPr lang="en-US" sz="2000" b="1" i="1" kern="0" dirty="0" err="1"/>
              <a:t>Percha</a:t>
            </a:r>
            <a:r>
              <a:rPr lang="en-US" sz="2000" b="1" i="1" kern="0" dirty="0"/>
              <a:t> Company</a:t>
            </a:r>
            <a:r>
              <a:rPr lang="en-US" sz="2000" kern="0" dirty="0"/>
              <a:t>, which manufactured telegraph wires – including underwater cables</a:t>
            </a:r>
          </a:p>
          <a:p>
            <a:pPr marL="171450" indent="-171450" eaLnBrk="1" hangingPunct="1">
              <a:buFontTx/>
            </a:pPr>
            <a:r>
              <a:rPr lang="en-US" sz="2000" kern="0" dirty="0"/>
              <a:t>Gutta-percha tree (Malayan for “</a:t>
            </a:r>
            <a:r>
              <a:rPr lang="en-US" sz="2000" kern="0" dirty="0" err="1"/>
              <a:t>percha</a:t>
            </a:r>
            <a:r>
              <a:rPr lang="en-US" sz="2000" kern="0" dirty="0"/>
              <a:t> latex”) sap is a natural latex elastomer – a </a:t>
            </a:r>
            <a:r>
              <a:rPr lang="en-US" sz="2000" b="1" kern="0" dirty="0">
                <a:solidFill>
                  <a:srgbClr val="0033CC"/>
                </a:solidFill>
              </a:rPr>
              <a:t>good insulator </a:t>
            </a:r>
            <a:r>
              <a:rPr lang="en-US" sz="1200" kern="0" dirty="0"/>
              <a:t>https://en.wikipedia.org/wiki/Gutta-percha</a:t>
            </a:r>
          </a:p>
          <a:p>
            <a:pPr marL="171450" indent="-171450" eaLnBrk="1" hangingPunct="1">
              <a:buFontTx/>
            </a:pPr>
            <a:r>
              <a:rPr lang="en-US" sz="2000" dirty="0"/>
              <a:t>In 1873, Smith developed a method </a:t>
            </a:r>
            <a:r>
              <a:rPr lang="en-US" sz="2000" b="1" i="1" dirty="0">
                <a:solidFill>
                  <a:srgbClr val="0033CC"/>
                </a:solidFill>
              </a:rPr>
              <a:t>in the lab </a:t>
            </a:r>
            <a:r>
              <a:rPr lang="en-US" sz="2000" dirty="0"/>
              <a:t>for continually testing an underwater cable as it was being laid using </a:t>
            </a:r>
            <a:r>
              <a:rPr lang="en-US" sz="2000" b="1" dirty="0">
                <a:solidFill>
                  <a:srgbClr val="0033CC"/>
                </a:solidFill>
              </a:rPr>
              <a:t>Se</a:t>
            </a:r>
            <a:r>
              <a:rPr lang="en-US" sz="2000" dirty="0"/>
              <a:t> rods</a:t>
            </a:r>
          </a:p>
          <a:p>
            <a:pPr marL="171450" indent="-171450" eaLnBrk="1" hangingPunct="1">
              <a:buFontTx/>
            </a:pPr>
            <a:r>
              <a:rPr lang="en-US" sz="2000" dirty="0"/>
              <a:t>However inconsistent results in practice; discovered that the </a:t>
            </a:r>
            <a:r>
              <a:rPr lang="en-US" sz="2000" b="1" dirty="0">
                <a:solidFill>
                  <a:srgbClr val="0033CC"/>
                </a:solidFill>
              </a:rPr>
              <a:t>Se</a:t>
            </a:r>
            <a:r>
              <a:rPr lang="en-US" sz="2000" dirty="0"/>
              <a:t> rod </a:t>
            </a:r>
            <a:r>
              <a:rPr lang="en-US" sz="2000" b="1" dirty="0">
                <a:solidFill>
                  <a:srgbClr val="0033CC"/>
                </a:solidFill>
                <a:sym typeface="Symbol" panose="05050102010706020507" pitchFamily="18" charset="2"/>
              </a:rPr>
              <a:t></a:t>
            </a:r>
            <a:r>
              <a:rPr lang="en-US" sz="2000" dirty="0"/>
              <a:t> increased significantly when exposed to strong light</a:t>
            </a:r>
          </a:p>
          <a:p>
            <a:pPr marL="171450" indent="-171450" eaLnBrk="1" hangingPunct="1">
              <a:buFontTx/>
            </a:pPr>
            <a:r>
              <a:rPr lang="en-US" sz="2000" dirty="0"/>
              <a:t>Smith published "Effect of Light on Selenium during the passage of an Electric Current" in Nature Magazine, Feb 1873</a:t>
            </a:r>
          </a:p>
          <a:p>
            <a:pPr marL="0" indent="0" algn="ctr" eaLnBrk="1" hangingPunct="1">
              <a:buNone/>
            </a:pPr>
            <a:r>
              <a:rPr lang="en-US" sz="2000" dirty="0"/>
              <a:t>(</a:t>
            </a:r>
            <a:r>
              <a:rPr lang="en-US" sz="1400" dirty="0">
                <a:hlinkClick r:id="rId4"/>
              </a:rPr>
              <a:t>https://en.wikipedia.org/wiki/Willoughby_Smith</a:t>
            </a:r>
            <a:r>
              <a:rPr lang="en-US" sz="1400" dirty="0"/>
              <a:t>  </a:t>
            </a:r>
            <a:r>
              <a:rPr lang="en-US" sz="1400" kern="0" dirty="0"/>
              <a:t>accessed 9 Feb 18 )</a:t>
            </a:r>
          </a:p>
          <a:p>
            <a:pPr marL="0" indent="0" eaLnBrk="1" hangingPunct="1">
              <a:buNone/>
            </a:pPr>
            <a:endParaRPr lang="en-US" sz="2400" kern="0" dirty="0"/>
          </a:p>
          <a:p>
            <a:pPr eaLnBrk="1" hangingPunct="1">
              <a:buFontTx/>
            </a:pPr>
            <a:endParaRPr lang="en-US" sz="2400" kern="0" dirty="0"/>
          </a:p>
        </p:txBody>
      </p:sp>
    </p:spTree>
    <p:extLst>
      <p:ext uri="{BB962C8B-B14F-4D97-AF65-F5344CB8AC3E}">
        <p14:creationId xmlns:p14="http://schemas.microsoft.com/office/powerpoint/2010/main" val="42105271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64034" y="218800"/>
            <a:ext cx="7239000" cy="533400"/>
          </a:xfrm>
        </p:spPr>
        <p:txBody>
          <a:bodyPr/>
          <a:lstStyle/>
          <a:p>
            <a:pPr eaLnBrk="1" hangingPunct="1"/>
            <a:r>
              <a:rPr lang="en-US" sz="2800" dirty="0"/>
              <a:t>PV History – Adams and Day	</a:t>
            </a:r>
          </a:p>
        </p:txBody>
      </p:sp>
      <p:sp>
        <p:nvSpPr>
          <p:cNvPr id="3" name="Slide Number Placeholder 2"/>
          <p:cNvSpPr>
            <a:spLocks noGrp="1"/>
          </p:cNvSpPr>
          <p:nvPr>
            <p:ph type="sldNum" sz="quarter" idx="4"/>
          </p:nvPr>
        </p:nvSpPr>
        <p:spPr>
          <a:xfrm>
            <a:off x="8610600" y="6324600"/>
            <a:ext cx="381000" cy="457200"/>
          </a:xfrm>
        </p:spPr>
        <p:txBody>
          <a:bodyPr/>
          <a:lstStyle/>
          <a:p>
            <a:pPr>
              <a:defRPr/>
            </a:pPr>
            <a:fld id="{F6D20532-61D7-47D0-903F-227F7C48AD34}" type="slidenum">
              <a:rPr lang="en-US" smtClean="0"/>
              <a:pPr>
                <a:defRPr/>
              </a:pPr>
              <a:t>6</a:t>
            </a:fld>
            <a:endParaRPr lang="en-US" dirty="0"/>
          </a:p>
        </p:txBody>
      </p:sp>
      <p:sp>
        <p:nvSpPr>
          <p:cNvPr id="9" name="Content Placeholder 2">
            <a:extLst>
              <a:ext uri="{FF2B5EF4-FFF2-40B4-BE49-F238E27FC236}">
                <a16:creationId xmlns:a16="http://schemas.microsoft.com/office/drawing/2014/main" id="{CD9ED97F-BBA8-46B5-8BB0-4D858CD5DDFB}"/>
              </a:ext>
            </a:extLst>
          </p:cNvPr>
          <p:cNvSpPr txBox="1">
            <a:spLocks/>
          </p:cNvSpPr>
          <p:nvPr/>
        </p:nvSpPr>
        <p:spPr bwMode="auto">
          <a:xfrm>
            <a:off x="457200" y="1447800"/>
            <a:ext cx="66294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eaLnBrk="1" hangingPunct="1">
              <a:buFontTx/>
            </a:pPr>
            <a:r>
              <a:rPr lang="en-US" sz="2200" kern="0" dirty="0"/>
              <a:t>William Grylls Adams, Professor, (1836-1915)</a:t>
            </a:r>
          </a:p>
          <a:p>
            <a:pPr marL="458788" indent="0" eaLnBrk="1" hangingPunct="1">
              <a:buNone/>
            </a:pPr>
            <a:r>
              <a:rPr lang="en-US" sz="2200" kern="0" dirty="0"/>
              <a:t>and student Richard Evans Day @ King’s College</a:t>
            </a:r>
          </a:p>
          <a:p>
            <a:pPr eaLnBrk="1" hangingPunct="1">
              <a:buFontTx/>
            </a:pPr>
            <a:r>
              <a:rPr lang="en-US" sz="2200" kern="0" dirty="0"/>
              <a:t>Were experimenting with  </a:t>
            </a:r>
            <a:r>
              <a:rPr lang="en-US" sz="2200" b="1" kern="0" dirty="0">
                <a:solidFill>
                  <a:srgbClr val="0033CC"/>
                </a:solidFill>
              </a:rPr>
              <a:t>Se </a:t>
            </a:r>
            <a:r>
              <a:rPr lang="en-US" sz="2200" kern="0" dirty="0"/>
              <a:t> </a:t>
            </a:r>
          </a:p>
          <a:p>
            <a:pPr eaLnBrk="1" hangingPunct="1">
              <a:buFontTx/>
              <a:buChar char="•"/>
            </a:pPr>
            <a:r>
              <a:rPr lang="en-US" sz="2200" kern="0" dirty="0"/>
              <a:t>Following Smith’s1873 report,  they investigated </a:t>
            </a:r>
            <a:r>
              <a:rPr lang="en-US" sz="2200" b="1" kern="0" dirty="0">
                <a:solidFill>
                  <a:srgbClr val="0033CC"/>
                </a:solidFill>
              </a:rPr>
              <a:t>photoelectric effects </a:t>
            </a:r>
          </a:p>
          <a:p>
            <a:pPr eaLnBrk="1" hangingPunct="1">
              <a:buFontTx/>
              <a:buChar char="•"/>
            </a:pPr>
            <a:r>
              <a:rPr lang="en-US" sz="2200" kern="0" dirty="0"/>
              <a:t>In 1876, demonstrated </a:t>
            </a:r>
            <a:r>
              <a:rPr lang="en-US" sz="2200" b="1" kern="0" dirty="0" err="1">
                <a:solidFill>
                  <a:srgbClr val="0033CC"/>
                </a:solidFill>
              </a:rPr>
              <a:t>Se’s</a:t>
            </a:r>
            <a:r>
              <a:rPr lang="en-US" sz="2200" kern="0" dirty="0"/>
              <a:t> photovoltaic behavior</a:t>
            </a:r>
          </a:p>
          <a:p>
            <a:pPr marL="0" indent="0" eaLnBrk="1" hangingPunct="1">
              <a:buNone/>
            </a:pPr>
            <a:r>
              <a:rPr lang="en-US" sz="1400" kern="0" dirty="0">
                <a:hlinkClick r:id="rId3"/>
              </a:rPr>
              <a:t>https://www.popsci.com/article/science/invention-solar-cell#page-2</a:t>
            </a:r>
            <a:r>
              <a:rPr lang="en-US" sz="1400" kern="0" dirty="0"/>
              <a:t>  accessed 9 Feb 18</a:t>
            </a:r>
          </a:p>
        </p:txBody>
      </p:sp>
      <p:pic>
        <p:nvPicPr>
          <p:cNvPr id="6" name="Picture 5" descr="A screenshot of a cell phone&#10;&#10;Description generated with very high confidence">
            <a:extLst>
              <a:ext uri="{FF2B5EF4-FFF2-40B4-BE49-F238E27FC236}">
                <a16:creationId xmlns:a16="http://schemas.microsoft.com/office/drawing/2014/main" id="{F5F960A6-B0C8-4AF2-A13F-56C9C9DF2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955" y="4273631"/>
            <a:ext cx="3781425" cy="1874757"/>
          </a:xfrm>
          <a:prstGeom prst="rect">
            <a:avLst/>
          </a:prstGeom>
        </p:spPr>
      </p:pic>
      <p:sp>
        <p:nvSpPr>
          <p:cNvPr id="7" name="Rectangle 6">
            <a:extLst>
              <a:ext uri="{FF2B5EF4-FFF2-40B4-BE49-F238E27FC236}">
                <a16:creationId xmlns:a16="http://schemas.microsoft.com/office/drawing/2014/main" id="{7851A6A5-FAAF-41B4-9003-C345FC412E53}"/>
              </a:ext>
            </a:extLst>
          </p:cNvPr>
          <p:cNvSpPr/>
          <p:nvPr/>
        </p:nvSpPr>
        <p:spPr>
          <a:xfrm>
            <a:off x="4860470" y="6227081"/>
            <a:ext cx="4131130" cy="430887"/>
          </a:xfrm>
          <a:prstGeom prst="rect">
            <a:avLst/>
          </a:prstGeom>
        </p:spPr>
        <p:txBody>
          <a:bodyPr wrap="square">
            <a:spAutoFit/>
          </a:bodyPr>
          <a:lstStyle/>
          <a:p>
            <a:pPr algn="ctr"/>
            <a:r>
              <a:rPr lang="en-US" sz="1100" dirty="0"/>
              <a:t>http://www.pveducation.org/pvcdrom/manufacturing/first-photovoltaic-devices</a:t>
            </a:r>
          </a:p>
        </p:txBody>
      </p:sp>
      <p:pic>
        <p:nvPicPr>
          <p:cNvPr id="4" name="Picture 3" descr="A person wearing a suit and tie&#10;&#10;Description generated with very high confidence">
            <a:extLst>
              <a:ext uri="{FF2B5EF4-FFF2-40B4-BE49-F238E27FC236}">
                <a16:creationId xmlns:a16="http://schemas.microsoft.com/office/drawing/2014/main" id="{738546B3-153F-4F3C-90B3-0AF28EC85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5000" y="1410263"/>
            <a:ext cx="2032000" cy="2438400"/>
          </a:xfrm>
          <a:prstGeom prst="rect">
            <a:avLst/>
          </a:prstGeom>
        </p:spPr>
      </p:pic>
      <p:sp>
        <p:nvSpPr>
          <p:cNvPr id="8" name="Rectangle 7">
            <a:extLst>
              <a:ext uri="{FF2B5EF4-FFF2-40B4-BE49-F238E27FC236}">
                <a16:creationId xmlns:a16="http://schemas.microsoft.com/office/drawing/2014/main" id="{FDA43542-60B9-441D-8E2C-17A42A6F8418}"/>
              </a:ext>
            </a:extLst>
          </p:cNvPr>
          <p:cNvSpPr/>
          <p:nvPr/>
        </p:nvSpPr>
        <p:spPr>
          <a:xfrm>
            <a:off x="6858000" y="3924488"/>
            <a:ext cx="2287806" cy="369332"/>
          </a:xfrm>
          <a:prstGeom prst="rect">
            <a:avLst/>
          </a:prstGeom>
        </p:spPr>
        <p:txBody>
          <a:bodyPr wrap="none">
            <a:spAutoFit/>
          </a:bodyPr>
          <a:lstStyle/>
          <a:p>
            <a:r>
              <a:rPr lang="en-US" sz="1800" kern="0" dirty="0"/>
              <a:t>William Grylls Adams</a:t>
            </a:r>
            <a:endParaRPr lang="en-US" sz="1800" dirty="0"/>
          </a:p>
        </p:txBody>
      </p:sp>
      <p:pic>
        <p:nvPicPr>
          <p:cNvPr id="11" name="Picture 2" descr="Image result for periodic table">
            <a:extLst>
              <a:ext uri="{FF2B5EF4-FFF2-40B4-BE49-F238E27FC236}">
                <a16:creationId xmlns:a16="http://schemas.microsoft.com/office/drawing/2014/main" id="{2CE9C50E-5A8C-46C8-8C2A-33801C5768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5" t="315" r="1445" b="30839"/>
          <a:stretch/>
        </p:blipFill>
        <p:spPr bwMode="auto">
          <a:xfrm>
            <a:off x="35629" y="4171668"/>
            <a:ext cx="4656481" cy="24770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79861B5-E867-424F-A143-23EE44022991}"/>
              </a:ext>
            </a:extLst>
          </p:cNvPr>
          <p:cNvSpPr/>
          <p:nvPr/>
        </p:nvSpPr>
        <p:spPr bwMode="auto">
          <a:xfrm>
            <a:off x="3886200" y="5334000"/>
            <a:ext cx="304800" cy="381000"/>
          </a:xfrm>
          <a:prstGeom prst="rect">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859A98E7-167E-4D17-9E6D-53ACA6CC079F}"/>
              </a:ext>
            </a:extLst>
          </p:cNvPr>
          <p:cNvSpPr/>
          <p:nvPr/>
        </p:nvSpPr>
        <p:spPr bwMode="auto">
          <a:xfrm>
            <a:off x="3810000" y="2287987"/>
            <a:ext cx="457200" cy="428672"/>
          </a:xfrm>
          <a:prstGeom prst="rect">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184987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304800" y="381000"/>
            <a:ext cx="8001000" cy="457200"/>
          </a:xfrm>
        </p:spPr>
        <p:txBody>
          <a:bodyPr/>
          <a:lstStyle/>
          <a:p>
            <a:pPr eaLnBrk="1" hangingPunct="1"/>
            <a:r>
              <a:rPr lang="en-US" sz="2800" dirty="0"/>
              <a:t>PV History – Albert Einstein	</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7</a:t>
            </a:fld>
            <a:endParaRPr lang="en-US" dirty="0"/>
          </a:p>
        </p:txBody>
      </p:sp>
      <p:sp>
        <p:nvSpPr>
          <p:cNvPr id="9" name="Content Placeholder 2">
            <a:extLst>
              <a:ext uri="{FF2B5EF4-FFF2-40B4-BE49-F238E27FC236}">
                <a16:creationId xmlns:a16="http://schemas.microsoft.com/office/drawing/2014/main" id="{CD9ED97F-BBA8-46B5-8BB0-4D858CD5DDFB}"/>
              </a:ext>
            </a:extLst>
          </p:cNvPr>
          <p:cNvSpPr txBox="1">
            <a:spLocks/>
          </p:cNvSpPr>
          <p:nvPr/>
        </p:nvSpPr>
        <p:spPr bwMode="auto">
          <a:xfrm>
            <a:off x="213961" y="14478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eaLnBrk="1" hangingPunct="1">
              <a:buFontTx/>
            </a:pPr>
            <a:r>
              <a:rPr lang="en-US" sz="2200" kern="0" dirty="0"/>
              <a:t>Albert Einstein, Theoretical Physicist,  (1879 - 1955)</a:t>
            </a:r>
          </a:p>
          <a:p>
            <a:pPr eaLnBrk="1" hangingPunct="1">
              <a:buFontTx/>
            </a:pPr>
            <a:r>
              <a:rPr lang="en-US" sz="2200" kern="0" dirty="0"/>
              <a:t>1905 published 4 Groundbreaking Papers</a:t>
            </a:r>
          </a:p>
          <a:p>
            <a:pPr lvl="1" eaLnBrk="1" hangingPunct="1">
              <a:buFontTx/>
            </a:pPr>
            <a:r>
              <a:rPr lang="en-US" sz="1800" kern="0" dirty="0"/>
              <a:t>Photoelectric Effect (Nobel Prize in Physics 1921)</a:t>
            </a:r>
          </a:p>
          <a:p>
            <a:pPr lvl="1" eaLnBrk="1" hangingPunct="1">
              <a:buFontTx/>
            </a:pPr>
            <a:r>
              <a:rPr lang="en-US" sz="1800" kern="0" dirty="0"/>
              <a:t>Brownian motion</a:t>
            </a:r>
          </a:p>
          <a:p>
            <a:pPr lvl="1" eaLnBrk="1" hangingPunct="1">
              <a:buFontTx/>
            </a:pPr>
            <a:r>
              <a:rPr lang="en-US" sz="1800" kern="0" dirty="0"/>
              <a:t>Special relativity</a:t>
            </a:r>
          </a:p>
          <a:p>
            <a:pPr lvl="1" eaLnBrk="1" hangingPunct="1">
              <a:buFontTx/>
            </a:pPr>
            <a:r>
              <a:rPr lang="en-US" sz="1800" kern="0" dirty="0"/>
              <a:t>Equivalence of mass and energy</a:t>
            </a:r>
          </a:p>
          <a:p>
            <a:pPr eaLnBrk="1" hangingPunct="1">
              <a:buFontTx/>
            </a:pPr>
            <a:r>
              <a:rPr lang="en-US" sz="2200" kern="0" dirty="0"/>
              <a:t>Photoelectric Effect</a:t>
            </a:r>
          </a:p>
          <a:p>
            <a:pPr lvl="1" eaLnBrk="1" hangingPunct="1">
              <a:buFontTx/>
            </a:pPr>
            <a:r>
              <a:rPr lang="en-US" sz="1800" kern="0" dirty="0"/>
              <a:t>Light occurs packets of energy, quanta (i.e. photons) </a:t>
            </a:r>
          </a:p>
          <a:p>
            <a:pPr lvl="1" eaLnBrk="1" hangingPunct="1">
              <a:buFontTx/>
            </a:pPr>
            <a:r>
              <a:rPr lang="en-US" sz="1800" kern="0" dirty="0"/>
              <a:t>Light quanta  power varies according to the light’s wavelength – shorter the wavelength, the more power</a:t>
            </a:r>
          </a:p>
          <a:p>
            <a:pPr lvl="1" eaLnBrk="1" hangingPunct="1">
              <a:buFontTx/>
            </a:pPr>
            <a:r>
              <a:rPr lang="en-US" sz="1800" kern="0" dirty="0"/>
              <a:t>Provided scientific framework to “photoelectricity”</a:t>
            </a:r>
          </a:p>
          <a:p>
            <a:pPr lvl="1" eaLnBrk="1" hangingPunct="1">
              <a:buFontTx/>
            </a:pPr>
            <a:r>
              <a:rPr lang="en-US" sz="1800" kern="0" dirty="0"/>
              <a:t>Explained the photoelectric phenomenon in scientific terms</a:t>
            </a:r>
          </a:p>
          <a:p>
            <a:pPr eaLnBrk="1" hangingPunct="1">
              <a:buFontTx/>
            </a:pPr>
            <a:endParaRPr lang="en-US" sz="2200" kern="0" dirty="0"/>
          </a:p>
          <a:p>
            <a:pPr marL="0" indent="0" eaLnBrk="1" hangingPunct="1">
              <a:buNone/>
            </a:pPr>
            <a:r>
              <a:rPr lang="en-US" sz="1400" kern="0" dirty="0">
                <a:hlinkClick r:id="rId3"/>
              </a:rPr>
              <a:t>https://www.popsci.com/article/science/invention-solar-cell#page-2</a:t>
            </a:r>
            <a:r>
              <a:rPr lang="en-US" sz="1400" kern="0" dirty="0"/>
              <a:t> </a:t>
            </a:r>
          </a:p>
          <a:p>
            <a:pPr marL="0" indent="0" eaLnBrk="1" hangingPunct="1">
              <a:buNone/>
            </a:pPr>
            <a:r>
              <a:rPr lang="en-US" sz="1400" kern="0" dirty="0">
                <a:hlinkClick r:id="rId4"/>
              </a:rPr>
              <a:t>https://en.wikipedia.org/wiki/Albert_Einstein</a:t>
            </a:r>
            <a:r>
              <a:rPr lang="en-US" sz="1400" kern="0" dirty="0"/>
              <a:t> </a:t>
            </a:r>
          </a:p>
          <a:p>
            <a:pPr eaLnBrk="1" hangingPunct="1">
              <a:buFontTx/>
            </a:pPr>
            <a:endParaRPr lang="en-US" sz="2200" kern="0" dirty="0"/>
          </a:p>
        </p:txBody>
      </p:sp>
      <p:pic>
        <p:nvPicPr>
          <p:cNvPr id="4" name="Picture 3" descr="A person wearing a suit and tie&#10;&#10;Description generated with very high confidence">
            <a:extLst>
              <a:ext uri="{FF2B5EF4-FFF2-40B4-BE49-F238E27FC236}">
                <a16:creationId xmlns:a16="http://schemas.microsoft.com/office/drawing/2014/main" id="{FC9C794D-6DF1-4C85-8368-E066994674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5040" y="1371600"/>
            <a:ext cx="1904999" cy="2502477"/>
          </a:xfrm>
          <a:prstGeom prst="rect">
            <a:avLst/>
          </a:prstGeom>
        </p:spPr>
      </p:pic>
    </p:spTree>
    <p:extLst>
      <p:ext uri="{BB962C8B-B14F-4D97-AF65-F5344CB8AC3E}">
        <p14:creationId xmlns:p14="http://schemas.microsoft.com/office/powerpoint/2010/main" val="22083933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571500" y="59114"/>
            <a:ext cx="8001000" cy="1066800"/>
          </a:xfrm>
        </p:spPr>
        <p:txBody>
          <a:bodyPr/>
          <a:lstStyle/>
          <a:p>
            <a:pPr eaLnBrk="1" hangingPunct="1"/>
            <a:r>
              <a:rPr lang="en-US" sz="2800" dirty="0"/>
              <a:t>PV History – Jan </a:t>
            </a:r>
            <a:r>
              <a:rPr lang="en-US" sz="2800" dirty="0" err="1"/>
              <a:t>Czochralski</a:t>
            </a:r>
            <a:r>
              <a:rPr lang="en-US" sz="2800" dirty="0"/>
              <a:t> 	</a:t>
            </a:r>
          </a:p>
        </p:txBody>
      </p:sp>
      <p:sp>
        <p:nvSpPr>
          <p:cNvPr id="3" name="Slide Number Placeholder 2"/>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8</a:t>
            </a:fld>
            <a:endParaRPr lang="en-US" dirty="0"/>
          </a:p>
        </p:txBody>
      </p:sp>
      <p:sp>
        <p:nvSpPr>
          <p:cNvPr id="9" name="Content Placeholder 2">
            <a:extLst>
              <a:ext uri="{FF2B5EF4-FFF2-40B4-BE49-F238E27FC236}">
                <a16:creationId xmlns:a16="http://schemas.microsoft.com/office/drawing/2014/main" id="{CD9ED97F-BBA8-46B5-8BB0-4D858CD5DDFB}"/>
              </a:ext>
            </a:extLst>
          </p:cNvPr>
          <p:cNvSpPr txBox="1">
            <a:spLocks/>
          </p:cNvSpPr>
          <p:nvPr/>
        </p:nvSpPr>
        <p:spPr bwMode="auto">
          <a:xfrm>
            <a:off x="342900" y="1351705"/>
            <a:ext cx="62865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eaLnBrk="1" hangingPunct="1">
              <a:buFontTx/>
            </a:pPr>
            <a:r>
              <a:rPr lang="en-US" sz="2200" kern="0" dirty="0"/>
              <a:t>Jan </a:t>
            </a:r>
            <a:r>
              <a:rPr lang="en-US" sz="2200" kern="0" dirty="0" err="1"/>
              <a:t>Czochralski</a:t>
            </a:r>
            <a:r>
              <a:rPr lang="en-US" sz="2200" kern="0" dirty="0"/>
              <a:t>, Polish Chemist, (1885 – 1953)</a:t>
            </a:r>
          </a:p>
          <a:p>
            <a:pPr eaLnBrk="1" hangingPunct="1">
              <a:buFontTx/>
            </a:pPr>
            <a:r>
              <a:rPr lang="en-US" sz="2000" kern="0" dirty="0"/>
              <a:t>Developed the </a:t>
            </a:r>
            <a:r>
              <a:rPr lang="en-US" sz="2000" kern="0" dirty="0" err="1"/>
              <a:t>Czochralski</a:t>
            </a:r>
            <a:r>
              <a:rPr lang="en-US" sz="2000" kern="0" dirty="0"/>
              <a:t> Process for growing single crystals (1915) </a:t>
            </a:r>
            <a:r>
              <a:rPr lang="en-US" sz="2000" kern="0" dirty="0">
                <a:sym typeface="Wingdings" panose="05000000000000000000" pitchFamily="2" charset="2"/>
              </a:rPr>
              <a:t></a:t>
            </a:r>
            <a:r>
              <a:rPr lang="en-US" sz="2000" kern="0" dirty="0"/>
              <a:t> semiconductor wafer production</a:t>
            </a:r>
          </a:p>
          <a:p>
            <a:pPr eaLnBrk="1" hangingPunct="1">
              <a:buFontTx/>
            </a:pPr>
            <a:r>
              <a:rPr lang="en-US" sz="2000" kern="0" dirty="0"/>
              <a:t>Accidental discovery – instead of dipping his pen into the inkwell, he did so in molten tin and drew a tin filament, that later proved to be a </a:t>
            </a:r>
            <a:r>
              <a:rPr lang="en-US" sz="2000" b="1" kern="0" dirty="0">
                <a:solidFill>
                  <a:srgbClr val="0033CC"/>
                </a:solidFill>
              </a:rPr>
              <a:t>single crystal</a:t>
            </a:r>
            <a:r>
              <a:rPr lang="en-US" sz="2000" kern="0" dirty="0"/>
              <a:t>.</a:t>
            </a:r>
          </a:p>
          <a:p>
            <a:pPr marL="0" indent="0" algn="ctr" eaLnBrk="1" hangingPunct="1">
              <a:buNone/>
            </a:pPr>
            <a:r>
              <a:rPr lang="en-US" sz="1400" kern="0" dirty="0"/>
              <a:t>(https://en.wikipedia.org/wiki/Jan_Czochralski)</a:t>
            </a:r>
          </a:p>
          <a:p>
            <a:pPr eaLnBrk="1" hangingPunct="1">
              <a:buFontTx/>
            </a:pPr>
            <a:endParaRPr lang="en-US" sz="2200" kern="0" dirty="0"/>
          </a:p>
        </p:txBody>
      </p:sp>
      <p:pic>
        <p:nvPicPr>
          <p:cNvPr id="10" name="Picture 9" descr="An old photo of a person&#10;&#10;Description generated with very high confidence">
            <a:extLst>
              <a:ext uri="{FF2B5EF4-FFF2-40B4-BE49-F238E27FC236}">
                <a16:creationId xmlns:a16="http://schemas.microsoft.com/office/drawing/2014/main" id="{1D3FE117-D32D-4FF5-BD1A-882A6E3F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447800"/>
            <a:ext cx="1871472" cy="1987404"/>
          </a:xfrm>
          <a:prstGeom prst="rect">
            <a:avLst/>
          </a:prstGeom>
        </p:spPr>
      </p:pic>
      <p:pic>
        <p:nvPicPr>
          <p:cNvPr id="12" name="Picture 11" descr="A close up of a device&#10;&#10;Description generated with high confidence">
            <a:extLst>
              <a:ext uri="{FF2B5EF4-FFF2-40B4-BE49-F238E27FC236}">
                <a16:creationId xmlns:a16="http://schemas.microsoft.com/office/drawing/2014/main" id="{25E71F51-94EF-4E32-B085-086CE940AE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191000"/>
            <a:ext cx="1905000" cy="2286000"/>
          </a:xfrm>
          <a:prstGeom prst="rect">
            <a:avLst/>
          </a:prstGeom>
        </p:spPr>
      </p:pic>
      <p:sp>
        <p:nvSpPr>
          <p:cNvPr id="13" name="Rectangle 12">
            <a:extLst>
              <a:ext uri="{FF2B5EF4-FFF2-40B4-BE49-F238E27FC236}">
                <a16:creationId xmlns:a16="http://schemas.microsoft.com/office/drawing/2014/main" id="{D96D485F-2550-4A77-8DEB-4CAA9AF041B0}"/>
              </a:ext>
            </a:extLst>
          </p:cNvPr>
          <p:cNvSpPr/>
          <p:nvPr/>
        </p:nvSpPr>
        <p:spPr>
          <a:xfrm>
            <a:off x="1047738" y="6484906"/>
            <a:ext cx="3048000" cy="276999"/>
          </a:xfrm>
          <a:prstGeom prst="rect">
            <a:avLst/>
          </a:prstGeom>
        </p:spPr>
        <p:txBody>
          <a:bodyPr wrap="square">
            <a:spAutoFit/>
          </a:bodyPr>
          <a:lstStyle/>
          <a:p>
            <a:r>
              <a:rPr lang="en-US" sz="1200" dirty="0"/>
              <a:t>https://strgmbh.de/melt/100-mm-cz-si/</a:t>
            </a:r>
          </a:p>
        </p:txBody>
      </p:sp>
      <p:pic>
        <p:nvPicPr>
          <p:cNvPr id="15" name="Picture 14" descr="A close up of a bottle&#10;&#10;Description generated with high confidence">
            <a:extLst>
              <a:ext uri="{FF2B5EF4-FFF2-40B4-BE49-F238E27FC236}">
                <a16:creationId xmlns:a16="http://schemas.microsoft.com/office/drawing/2014/main" id="{094CEF52-7C62-4B10-9987-D6163DDA5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607" y="3985439"/>
            <a:ext cx="932393" cy="2491561"/>
          </a:xfrm>
          <a:prstGeom prst="rect">
            <a:avLst/>
          </a:prstGeom>
        </p:spPr>
      </p:pic>
      <p:sp>
        <p:nvSpPr>
          <p:cNvPr id="16" name="Rectangle 15">
            <a:extLst>
              <a:ext uri="{FF2B5EF4-FFF2-40B4-BE49-F238E27FC236}">
                <a16:creationId xmlns:a16="http://schemas.microsoft.com/office/drawing/2014/main" id="{A4810206-ABBE-47BD-8DE4-EB4F9E2EBA85}"/>
              </a:ext>
            </a:extLst>
          </p:cNvPr>
          <p:cNvSpPr/>
          <p:nvPr/>
        </p:nvSpPr>
        <p:spPr>
          <a:xfrm>
            <a:off x="4648200" y="6484906"/>
            <a:ext cx="3409938" cy="276999"/>
          </a:xfrm>
          <a:prstGeom prst="rect">
            <a:avLst/>
          </a:prstGeom>
        </p:spPr>
        <p:txBody>
          <a:bodyPr wrap="square">
            <a:spAutoFit/>
          </a:bodyPr>
          <a:lstStyle/>
          <a:p>
            <a:r>
              <a:rPr lang="en-US" sz="1200" dirty="0"/>
              <a:t>https://en.wikipedia.org/wiki/Czochralski_process</a:t>
            </a:r>
          </a:p>
        </p:txBody>
      </p:sp>
    </p:spTree>
    <p:extLst>
      <p:ext uri="{BB962C8B-B14F-4D97-AF65-F5344CB8AC3E}">
        <p14:creationId xmlns:p14="http://schemas.microsoft.com/office/powerpoint/2010/main" val="3849828770"/>
      </p:ext>
    </p:extLst>
  </p:cSld>
  <p:clrMapOvr>
    <a:masterClrMapping/>
  </p:clrMapOvr>
  <p:transition/>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12512</TotalTime>
  <Words>2867</Words>
  <Application>Microsoft Office PowerPoint</Application>
  <PresentationFormat>On-screen Show (4:3)</PresentationFormat>
  <Paragraphs>600</Paragraphs>
  <Slides>45</Slides>
  <Notes>32</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6" baseType="lpstr">
      <vt:lpstr>MS PGothic</vt:lpstr>
      <vt:lpstr>Arial</vt:lpstr>
      <vt:lpstr>Calibri</vt:lpstr>
      <vt:lpstr>Cambria Math</vt:lpstr>
      <vt:lpstr>Helvetica</vt:lpstr>
      <vt:lpstr>Symbol</vt:lpstr>
      <vt:lpstr>Times New Roman</vt:lpstr>
      <vt:lpstr>Wingdings</vt:lpstr>
      <vt:lpstr>Capsules</vt:lpstr>
      <vt:lpstr>Equation</vt:lpstr>
      <vt:lpstr>MathType 6.0 Equation</vt:lpstr>
      <vt:lpstr>ECE 333  Renewable Energy Systems</vt:lpstr>
      <vt:lpstr>Announcements</vt:lpstr>
      <vt:lpstr>Total Clear Sky Insolation</vt:lpstr>
      <vt:lpstr>Photovoltaics (PV)</vt:lpstr>
      <vt:lpstr>PV History – Edmond Becquerel  </vt:lpstr>
      <vt:lpstr>PV History – Willoughby Smith  </vt:lpstr>
      <vt:lpstr>PV History – Adams and Day </vt:lpstr>
      <vt:lpstr>PV History – Albert Einstein </vt:lpstr>
      <vt:lpstr>PV History – Jan Czochralski  </vt:lpstr>
      <vt:lpstr>PowerPoint Presentation</vt:lpstr>
      <vt:lpstr>Recent Growth in Solar</vt:lpstr>
      <vt:lpstr>Recent Solar Installation Costs</vt:lpstr>
      <vt:lpstr>PV Integration Challenges</vt:lpstr>
      <vt:lpstr>Nominal PV System Overview </vt:lpstr>
      <vt:lpstr>General PV Issues</vt:lpstr>
      <vt:lpstr>What are Solar Cells?</vt:lpstr>
      <vt:lpstr>PowerPoint Presentation</vt:lpstr>
      <vt:lpstr>Photon Energy</vt:lpstr>
      <vt:lpstr>Band-Gap Energy</vt:lpstr>
      <vt:lpstr>Band-Gap Energy (cont)</vt:lpstr>
      <vt:lpstr>Silicon Solar Cell Energy Conversion Limits</vt:lpstr>
      <vt:lpstr>Diode – Key Concepts !!</vt:lpstr>
      <vt:lpstr>Diode – Biasing !!</vt:lpstr>
      <vt:lpstr>The p-n Junction Diode</vt:lpstr>
      <vt:lpstr>PV Cell Circuit Models</vt:lpstr>
      <vt:lpstr>Circuit Models of PV Cells</vt:lpstr>
      <vt:lpstr>PV Cell I-V Characteristic</vt:lpstr>
      <vt:lpstr>PV Cell I-V Curves</vt:lpstr>
      <vt:lpstr>PV Cell I-V Curves</vt:lpstr>
      <vt:lpstr>Need for a More Accurate Model</vt:lpstr>
      <vt:lpstr>PV Equivalent Circuit </vt:lpstr>
      <vt:lpstr>PV Equivalent with Parallel Resistor</vt:lpstr>
      <vt:lpstr>PV Equivalent with Series Resistor</vt:lpstr>
      <vt:lpstr>Series and Shunt Resistance Effects</vt:lpstr>
      <vt:lpstr>Series and Shunt Resistance Effects</vt:lpstr>
      <vt:lpstr>General PV Cell Equivalent Circuit</vt:lpstr>
      <vt:lpstr>Fill Factor and Cell Efficiency</vt:lpstr>
      <vt:lpstr>PowerPoint Presentation</vt:lpstr>
      <vt:lpstr>Record laboratory thin film PV cell efficiencies</vt:lpstr>
      <vt:lpstr>Solar PV can be Quite Intermittent  Because of Clouds</vt:lpstr>
      <vt:lpstr>Silicon Solar Cell Energy Conversion Limits</vt:lpstr>
      <vt:lpstr>Solar Cell Efficiency</vt:lpstr>
      <vt:lpstr>Maximum PV Cell Efficiency</vt:lpstr>
      <vt:lpstr>PowerPoint Presentation</vt:lpstr>
      <vt:lpstr>US Solar Capacity</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Karl Reinhard</cp:lastModifiedBy>
  <cp:revision>585</cp:revision>
  <dcterms:created xsi:type="dcterms:W3CDTF">2000-05-11T14:27:08Z</dcterms:created>
  <dcterms:modified xsi:type="dcterms:W3CDTF">2018-02-15T16:45:33Z</dcterms:modified>
</cp:coreProperties>
</file>